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283" r:id="rId3"/>
    <p:sldId id="284" r:id="rId4"/>
    <p:sldId id="285" r:id="rId5"/>
    <p:sldId id="286" r:id="rId6"/>
    <p:sldId id="289" r:id="rId7"/>
    <p:sldId id="317" r:id="rId8"/>
    <p:sldId id="291" r:id="rId9"/>
    <p:sldId id="293" r:id="rId10"/>
    <p:sldId id="297" r:id="rId11"/>
    <p:sldId id="298" r:id="rId12"/>
    <p:sldId id="300" r:id="rId13"/>
    <p:sldId id="301" r:id="rId14"/>
    <p:sldId id="316" r:id="rId15"/>
    <p:sldId id="312" r:id="rId16"/>
    <p:sldId id="306" r:id="rId17"/>
    <p:sldId id="313" r:id="rId18"/>
    <p:sldId id="314" r:id="rId19"/>
    <p:sldId id="315" r:id="rId20"/>
    <p:sldId id="263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E38C"/>
    <a:srgbClr val="B3F3D0"/>
    <a:srgbClr val="F6A83C"/>
    <a:srgbClr val="40E38A"/>
    <a:srgbClr val="84D9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55" autoAdjust="0"/>
  </p:normalViewPr>
  <p:slideViewPr>
    <p:cSldViewPr snapToGrid="0">
      <p:cViewPr varScale="1">
        <p:scale>
          <a:sx n="99" d="100"/>
          <a:sy n="99" d="100"/>
        </p:scale>
        <p:origin x="978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2739F-20E9-4E10-BDA7-4546C14C9978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66D02F-4E8C-4922-BFAE-8EB1EF9A927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5458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设计小鱼二代的初衷：</a:t>
            </a:r>
            <a:endParaRPr lang="en-US" altLang="zh-CN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为了解决一代外观不够商务的问题（二代外观更商务）</a:t>
            </a:r>
          </a:p>
          <a:p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为了解决一代接口过于简单，不适合企业场景的问题（二代有丰富的硬件接口，用户可以抛弃</a:t>
            </a:r>
            <a:r>
              <a:rPr lang="en-US" altLang="zh-CN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USB</a:t>
            </a:r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网络转接器了）</a:t>
            </a:r>
          </a:p>
          <a:p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为了解决软件界面上一些设计上的问题（梳理了主界面，联系人和应用也分开，交互层级更清晰）</a:t>
            </a:r>
          </a:p>
          <a:p>
            <a:endParaRPr lang="zh-CN" altLang="en-US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6D02F-4E8C-4922-BFAE-8EB1EF9A927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25817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6D02F-4E8C-4922-BFAE-8EB1EF9A927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2171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6D02F-4E8C-4922-BFAE-8EB1EF9A927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6604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向右滑屏是联系人，向左滑屏是应用，小鱼就是连接人与应用、人与服务的，体现了人务互联的设计初衷。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66D02F-4E8C-4922-BFAE-8EB1EF9A927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04160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655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76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模板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7720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42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模板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919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959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模板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32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609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模板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5189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7526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模板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8" y="0"/>
            <a:ext cx="12188052" cy="6858000"/>
          </a:xfrm>
          <a:prstGeom prst="rect">
            <a:avLst/>
          </a:prstGeom>
        </p:spPr>
      </p:pic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2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1259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" y="0"/>
            <a:ext cx="121880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537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2665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7095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9764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模板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7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97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模板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1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308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模板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6" name="文本框 5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27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332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模板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111BA2-55D0-4FBA-974C-94354F763E42}" type="datetimeFigureOut">
              <a:rPr lang="zh-CN" altLang="en-US" smtClean="0"/>
              <a:t>2017/10/30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FE0A308-F5B0-4C1E-8CC8-E015B203432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4" y="0"/>
            <a:ext cx="12188052" cy="6858000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719848" y="462405"/>
            <a:ext cx="583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9708" y="6121714"/>
            <a:ext cx="1372612" cy="603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08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182" y="6071883"/>
            <a:ext cx="1428750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929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4" r:id="rId5"/>
    <p:sldLayoutId id="2147483652" r:id="rId6"/>
    <p:sldLayoutId id="2147483655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56" r:id="rId20"/>
    <p:sldLayoutId id="2147483657" r:id="rId21"/>
    <p:sldLayoutId id="2147483658" r:id="rId22"/>
    <p:sldLayoutId id="2147483659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03"/>
          <p:cNvSpPr/>
          <p:nvPr/>
        </p:nvSpPr>
        <p:spPr>
          <a:xfrm>
            <a:off x="1102359" y="3022871"/>
            <a:ext cx="10196849" cy="9563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5080" dirty="0">
              <a:solidFill>
                <a:srgbClr val="00B0F0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50" y="666380"/>
            <a:ext cx="2028496" cy="629533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657966" y="2393588"/>
            <a:ext cx="908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系列终端专项介绍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8920264" y="5340486"/>
            <a:ext cx="181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</a:t>
            </a:r>
            <a:r>
              <a:rPr lang="zh-CN" altLang="en-US" sz="2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前支持部</a:t>
            </a:r>
            <a:endParaRPr lang="zh-CN" altLang="en-US" sz="2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432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3" name="矩形 2"/>
          <p:cNvSpPr/>
          <p:nvPr/>
        </p:nvSpPr>
        <p:spPr>
          <a:xfrm>
            <a:off x="6055812" y="2648307"/>
            <a:ext cx="4594528" cy="15585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1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手机扫码，一键开启</a:t>
            </a:r>
            <a:endParaRPr lang="en-US" altLang="zh-CN" sz="2117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sz="2117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提供</a:t>
            </a:r>
            <a:r>
              <a:rPr lang="zh-CN" altLang="zh-CN" sz="2117" dirty="0">
                <a:latin typeface="微软雅黑" panose="020B0503020204020204" pitchFamily="34" charset="-122"/>
                <a:ea typeface="微软雅黑" panose="020B0503020204020204" pitchFamily="34" charset="-122"/>
              </a:rPr>
              <a:t>媲美电视台的专业级直播效果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117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可</a:t>
            </a:r>
            <a:r>
              <a:rPr lang="zh-CN" altLang="zh-CN" sz="2117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对接调音台</a:t>
            </a:r>
            <a:endParaRPr lang="en-US" altLang="zh-CN" sz="2117" dirty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948280" y="1907067"/>
            <a:ext cx="6032421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无需外接其他设备即可实现大部分直播场景</a:t>
            </a:r>
            <a:endParaRPr lang="zh-CN" alt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高清视频直播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48" y="1481328"/>
            <a:ext cx="5084142" cy="50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45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23" y="2482652"/>
            <a:ext cx="2398796" cy="2114114"/>
          </a:xfrm>
          <a:prstGeom prst="rect">
            <a:avLst/>
          </a:prstGeom>
        </p:spPr>
      </p:pic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3" name="矩形 2"/>
          <p:cNvSpPr/>
          <p:nvPr/>
        </p:nvSpPr>
        <p:spPr>
          <a:xfrm>
            <a:off x="5694828" y="2319097"/>
            <a:ext cx="4634602" cy="2525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54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无需连线，一键分享</a:t>
            </a:r>
            <a:endParaRPr lang="en-US" altLang="zh-CN" sz="254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小鱼易连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客户端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无线传屏器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避免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VGA/HDMI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线缆连接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支持文档、视频、图片多种形式共享</a:t>
            </a:r>
          </a:p>
        </p:txBody>
      </p:sp>
      <p:sp>
        <p:nvSpPr>
          <p:cNvPr id="8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高清内容分享</a:t>
            </a:r>
          </a:p>
        </p:txBody>
      </p:sp>
      <p:pic>
        <p:nvPicPr>
          <p:cNvPr id="4" name="图片 8" descr="图片 8"/>
          <p:cNvPicPr>
            <a:picLocks noChangeAspect="1"/>
          </p:cNvPicPr>
          <p:nvPr/>
        </p:nvPicPr>
        <p:blipFill rotWithShape="1">
          <a:blip r:embed="rId3">
            <a:extLst/>
          </a:blip>
          <a:srcRect l="29086" t="4021" r="31159" b="12530"/>
          <a:stretch/>
        </p:blipFill>
        <p:spPr>
          <a:xfrm rot="8647633">
            <a:off x="2827079" y="4391259"/>
            <a:ext cx="766845" cy="120726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099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5292" dirty="0">
              <a:solidFill>
                <a:srgbClr val="0092DB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197355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11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28" y="2116454"/>
            <a:ext cx="4879848" cy="304990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656" y="2116453"/>
            <a:ext cx="4879848" cy="30499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668524" y="5294376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主界面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845552" y="5294376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拨打界面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7476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668524" y="5294376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桌面联系人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155991" y="5294376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更多应用</a:t>
            </a:r>
            <a:endParaRPr lang="zh-CN" altLang="en-US" dirty="0"/>
          </a:p>
        </p:txBody>
      </p:sp>
      <p:sp>
        <p:nvSpPr>
          <p:cNvPr id="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295" y="1708457"/>
            <a:ext cx="5241575" cy="327598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622" y="1719746"/>
            <a:ext cx="5223511" cy="32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20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553" y="1917248"/>
            <a:ext cx="5192878" cy="324554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080" y="1917248"/>
            <a:ext cx="5192878" cy="324554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668524" y="5294376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企业通讯录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8155991" y="5294376"/>
            <a:ext cx="1591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常规设置</a:t>
            </a:r>
            <a:endParaRPr lang="zh-CN" altLang="en-US" dirty="0"/>
          </a:p>
        </p:txBody>
      </p:sp>
      <p:sp>
        <p:nvSpPr>
          <p:cNvPr id="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操作界面</a:t>
            </a:r>
          </a:p>
        </p:txBody>
      </p:sp>
    </p:spTree>
    <p:extLst>
      <p:ext uri="{BB962C8B-B14F-4D97-AF65-F5344CB8AC3E}">
        <p14:creationId xmlns:p14="http://schemas.microsoft.com/office/powerpoint/2010/main" val="267011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9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5292" dirty="0">
              <a:solidFill>
                <a:srgbClr val="0092DB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应用场景</a:t>
            </a:r>
          </a:p>
        </p:txBody>
      </p:sp>
    </p:spTree>
    <p:extLst>
      <p:ext uri="{BB962C8B-B14F-4D97-AF65-F5344CB8AC3E}">
        <p14:creationId xmlns:p14="http://schemas.microsoft.com/office/powerpoint/2010/main" val="83071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0884" y="430364"/>
            <a:ext cx="85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应用</a:t>
            </a:r>
            <a:r>
              <a:rPr lang="zh-CN" altLang="en-US" dirty="0"/>
              <a:t>场景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499" y="1991149"/>
            <a:ext cx="4956175" cy="330157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197" y="3575261"/>
            <a:ext cx="3172953" cy="2379715"/>
          </a:xfrm>
          <a:prstGeom prst="rect">
            <a:avLst/>
          </a:prstGeom>
        </p:spPr>
      </p:pic>
      <p:sp>
        <p:nvSpPr>
          <p:cNvPr id="28" name="Shape 1303"/>
          <p:cNvSpPr/>
          <p:nvPr/>
        </p:nvSpPr>
        <p:spPr>
          <a:xfrm>
            <a:off x="7556095" y="2201356"/>
            <a:ext cx="4005286" cy="2031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户外应用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内置</a:t>
            </a:r>
            <a:r>
              <a:rPr lang="en-US" altLang="zh-CN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SIM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卡，便于移动</a:t>
            </a:r>
            <a:endParaRPr lang="en-US" altLang="zh-CN" sz="20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无需外接音视频设备</a:t>
            </a:r>
            <a:endParaRPr lang="en-US" altLang="zh-CN" sz="20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高清视频</a:t>
            </a: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，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高保真声音</a:t>
            </a:r>
            <a:endParaRPr lang="en-US" altLang="zh-CN" sz="2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3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0884" y="430364"/>
            <a:ext cx="85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应用场景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287" y="2297991"/>
            <a:ext cx="4923763" cy="2810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3905250"/>
            <a:ext cx="3150249" cy="2362687"/>
          </a:xfrm>
          <a:prstGeom prst="rect">
            <a:avLst/>
          </a:prstGeom>
        </p:spPr>
      </p:pic>
      <p:sp>
        <p:nvSpPr>
          <p:cNvPr id="8" name="Shape 1303"/>
          <p:cNvSpPr/>
          <p:nvPr/>
        </p:nvSpPr>
        <p:spPr>
          <a:xfrm>
            <a:off x="7131738" y="2224316"/>
            <a:ext cx="4492703" cy="24929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个人桌面应用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一体化桌面智能终端</a:t>
            </a:r>
            <a:endParaRPr lang="en-US" altLang="zh-CN" sz="20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个人商务秘书</a:t>
            </a:r>
            <a:endParaRPr lang="en-US" altLang="zh-CN" sz="20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简洁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连线</a:t>
            </a:r>
            <a:endParaRPr lang="en-US" altLang="zh-CN" sz="20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支持隐私开关</a:t>
            </a:r>
            <a:endParaRPr lang="en-US" altLang="zh-CN" sz="20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16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700884" y="430364"/>
            <a:ext cx="853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40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应用场景</a:t>
            </a:r>
            <a:endParaRPr lang="zh-CN" altLang="en-US" dirty="0"/>
          </a:p>
        </p:txBody>
      </p:sp>
      <p:grpSp>
        <p:nvGrpSpPr>
          <p:cNvPr id="24" name="组合 23"/>
          <p:cNvGrpSpPr/>
          <p:nvPr/>
        </p:nvGrpSpPr>
        <p:grpSpPr>
          <a:xfrm>
            <a:off x="1406525" y="2224316"/>
            <a:ext cx="4899026" cy="3963758"/>
            <a:chOff x="1244599" y="1292166"/>
            <a:chExt cx="6298343" cy="5095933"/>
          </a:xfrm>
        </p:grpSpPr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4599" y="1292166"/>
              <a:ext cx="6298343" cy="5095933"/>
            </a:xfrm>
            <a:prstGeom prst="rect">
              <a:avLst/>
            </a:prstGeom>
          </p:spPr>
        </p:pic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488181" y="4152900"/>
              <a:ext cx="1844039" cy="1128210"/>
            </a:xfrm>
            <a:prstGeom prst="rect">
              <a:avLst/>
            </a:prstGeom>
          </p:spPr>
        </p:pic>
      </p:grpSp>
      <p:sp>
        <p:nvSpPr>
          <p:cNvPr id="7" name="Shape 1303"/>
          <p:cNvSpPr/>
          <p:nvPr/>
        </p:nvSpPr>
        <p:spPr>
          <a:xfrm>
            <a:off x="6669283" y="2272991"/>
            <a:ext cx="5675521" cy="22159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中小型会议室应用</a:t>
            </a:r>
            <a:endParaRPr lang="en-US" altLang="zh-CN" sz="2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外围设备</a:t>
            </a: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：电视、大屏</a:t>
            </a: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投放器、无线传屏</a:t>
            </a:r>
            <a:endParaRPr lang="en-US" altLang="zh-CN" sz="20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多画面大屏显示，画面轮询</a:t>
            </a:r>
            <a:endParaRPr lang="en-US" altLang="zh-CN" sz="20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b="0" spc="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双流单显</a:t>
            </a:r>
            <a:r>
              <a:rPr lang="en-US" altLang="zh-CN" sz="2000" b="0" spc="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/</a:t>
            </a:r>
            <a:r>
              <a:rPr lang="zh-CN" altLang="en-US" sz="2000" b="0" spc="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双流双显</a:t>
            </a:r>
            <a:endParaRPr lang="en-US" altLang="zh-CN" sz="2000" b="0" spc="4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b="0" spc="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8</a:t>
            </a:r>
            <a:r>
              <a:rPr lang="zh-CN" altLang="en-US" sz="2000" b="0" spc="4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米拾音，小型会议室无需外接麦克</a:t>
            </a:r>
            <a:endParaRPr lang="zh-CN" altLang="en-US" sz="2000" b="0" spc="400" dirty="0">
              <a:latin typeface="FZLanTingKanHei-R-GBK" charset="-122"/>
              <a:ea typeface="FZLanTingKanHei-R-GBK" charset="-122"/>
              <a:cs typeface="FZLanTingKanHei-R-GBK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2732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产品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定位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1943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578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20"/>
          <p:cNvSpPr/>
          <p:nvPr/>
        </p:nvSpPr>
        <p:spPr>
          <a:xfrm>
            <a:off x="1853320" y="345410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产品定位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188983" y="2870650"/>
            <a:ext cx="5165103" cy="2535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17" dirty="0">
                <a:latin typeface="Microsoft YaHei" charset="-122"/>
                <a:ea typeface="Microsoft YaHei" charset="-122"/>
                <a:cs typeface="Microsoft YaHei" charset="-122"/>
              </a:rPr>
              <a:t>个人办公</a:t>
            </a:r>
            <a:r>
              <a:rPr lang="zh-CN" altLang="en-US" sz="2117" dirty="0" smtClean="0">
                <a:latin typeface="Microsoft YaHei" charset="-122"/>
                <a:ea typeface="Microsoft YaHei" charset="-122"/>
                <a:cs typeface="Microsoft YaHei" charset="-122"/>
              </a:rPr>
              <a:t>桌面</a:t>
            </a:r>
            <a:endParaRPr lang="en-US" altLang="zh-CN" sz="2117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>
                <a:latin typeface="Microsoft YaHei" charset="-122"/>
                <a:ea typeface="Microsoft YaHei" charset="-122"/>
                <a:cs typeface="Microsoft YaHei" charset="-122"/>
              </a:rPr>
              <a:t>中小型</a:t>
            </a:r>
            <a:r>
              <a:rPr lang="zh-CN" altLang="en-US" sz="2117" dirty="0" smtClean="0">
                <a:latin typeface="Microsoft YaHei" charset="-122"/>
                <a:ea typeface="Microsoft YaHei" charset="-122"/>
                <a:cs typeface="Microsoft YaHei" charset="-122"/>
              </a:rPr>
              <a:t>会议室</a:t>
            </a:r>
            <a:endParaRPr lang="en-US" altLang="zh-CN" sz="2117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latin typeface="Microsoft YaHei" charset="-122"/>
                <a:ea typeface="Microsoft YaHei" charset="-122"/>
                <a:cs typeface="Microsoft YaHei" charset="-122"/>
              </a:rPr>
              <a:t>直播神器</a:t>
            </a:r>
            <a:endParaRPr lang="en-US" altLang="zh-CN" sz="2117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latin typeface="Microsoft YaHei" charset="-122"/>
                <a:ea typeface="Microsoft YaHei" charset="-122"/>
                <a:cs typeface="Microsoft YaHei" charset="-122"/>
              </a:rPr>
              <a:t>移动视频应用</a:t>
            </a:r>
            <a:endParaRPr lang="en-US" altLang="zh-CN" sz="2117" dirty="0" smtClean="0"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latin typeface="Microsoft YaHei" charset="-122"/>
                <a:ea typeface="Microsoft YaHei" charset="-122"/>
                <a:cs typeface="Microsoft YaHei" charset="-122"/>
              </a:rPr>
              <a:t>行业</a:t>
            </a:r>
            <a:r>
              <a:rPr lang="zh-CN" altLang="en-US" sz="2117" dirty="0">
                <a:latin typeface="Microsoft YaHei" charset="-122"/>
                <a:ea typeface="Microsoft YaHei" charset="-122"/>
                <a:cs typeface="Microsoft YaHei" charset="-122"/>
              </a:rPr>
              <a:t>专用场景应用（教育、医疗。。。）</a:t>
            </a:r>
            <a:endParaRPr lang="en-US" altLang="zh-CN" sz="2117" dirty="0"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188983" y="2088119"/>
            <a:ext cx="5061001" cy="7765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964" b="1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小鱼</a:t>
            </a:r>
            <a:r>
              <a:rPr lang="zh-CN" altLang="zh-CN" sz="2964" b="1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易连</a:t>
            </a:r>
            <a:r>
              <a:rPr lang="en-US" altLang="zh-CN" sz="2964" b="1" dirty="0" smtClean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NE60</a:t>
            </a:r>
            <a:r>
              <a:rPr lang="zh-CN" altLang="en-US" sz="2964" b="1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智能视频</a:t>
            </a:r>
            <a:r>
              <a:rPr lang="zh-CN" altLang="zh-CN" sz="2964" b="1" dirty="0">
                <a:solidFill>
                  <a:srgbClr val="0070C0"/>
                </a:solidFill>
                <a:latin typeface="Microsoft YaHei" charset="-122"/>
                <a:ea typeface="Microsoft YaHei" charset="-122"/>
                <a:cs typeface="Microsoft YaHei" charset="-122"/>
              </a:rPr>
              <a:t>终端</a:t>
            </a:r>
            <a:endParaRPr lang="en-US" altLang="zh-CN" sz="2964" b="1" dirty="0">
              <a:solidFill>
                <a:srgbClr val="0070C0"/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" y="1472184"/>
            <a:ext cx="6303264" cy="472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终端指标</a:t>
            </a:r>
          </a:p>
        </p:txBody>
      </p:sp>
    </p:spTree>
    <p:extLst>
      <p:ext uri="{BB962C8B-B14F-4D97-AF65-F5344CB8AC3E}">
        <p14:creationId xmlns:p14="http://schemas.microsoft.com/office/powerpoint/2010/main" val="148794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23" y="2487168"/>
            <a:ext cx="5559553" cy="4169664"/>
          </a:xfrm>
          <a:prstGeom prst="rect">
            <a:avLst/>
          </a:prstGeom>
        </p:spPr>
      </p:pic>
      <p:sp>
        <p:nvSpPr>
          <p:cNvPr id="14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产品概述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Shape 1303"/>
          <p:cNvSpPr/>
          <p:nvPr/>
        </p:nvSpPr>
        <p:spPr>
          <a:xfrm>
            <a:off x="6033742" y="1301524"/>
            <a:ext cx="5958562" cy="53553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>
              <a:lnSpc>
                <a:spcPct val="150000"/>
              </a:lnSpc>
            </a:pPr>
            <a:r>
              <a:rPr lang="zh-CN" altLang="en-US" sz="20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独一无二的一体化智能视频</a:t>
            </a:r>
            <a:r>
              <a:rPr lang="zh-CN" altLang="en-US" sz="20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终端，极致简单用户体验</a:t>
            </a:r>
            <a:endParaRPr lang="en-US" alt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智能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触控</a:t>
            </a:r>
            <a:r>
              <a:rPr lang="en-US" altLang="zh-CN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+</a:t>
            </a: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智能语音控制，音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源定位，图像</a:t>
            </a: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跟踪</a:t>
            </a:r>
            <a:endParaRPr lang="en-US" alt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高清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高清视频图像，高品质音频</a:t>
            </a:r>
            <a:endParaRPr lang="en-US" alt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领先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8</a:t>
            </a: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米有效拾音距离</a:t>
            </a:r>
            <a:endParaRPr lang="en-US" alt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网络</a:t>
            </a:r>
            <a:endParaRPr lang="en-US" altLang="zh-CN" sz="2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支持有线、</a:t>
            </a:r>
            <a:r>
              <a:rPr lang="en-US" altLang="zh-CN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WIFI</a:t>
            </a: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、</a:t>
            </a:r>
            <a:r>
              <a:rPr lang="en-US" altLang="zh-CN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SIM</a:t>
            </a: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卡网络接入</a:t>
            </a:r>
            <a:endParaRPr lang="en-US" alt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扩展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支持外接镜头及滤镜，</a:t>
            </a:r>
            <a:r>
              <a:rPr lang="en-US" altLang="zh-CN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USB</a:t>
            </a:r>
            <a:r>
              <a:rPr lang="zh-CN" altLang="en-US" sz="1800" b="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外接</a:t>
            </a: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设备</a:t>
            </a:r>
            <a:endParaRPr lang="en-US" altLang="zh-CN" sz="1800" b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800" b="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主界面自定义</a:t>
            </a:r>
            <a:endParaRPr lang="en-US" altLang="zh-CN" sz="1800" b="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073" y="1743794"/>
            <a:ext cx="4358743" cy="3269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39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重要指标参数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280208" y="1055842"/>
            <a:ext cx="4878259" cy="50783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摄像头</a:t>
            </a:r>
            <a:r>
              <a:rPr lang="zh-CN" altLang="en-US" b="1" kern="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 pitchFamily="18" charset="0"/>
              </a:rPr>
              <a:t>：</a:t>
            </a:r>
            <a:endParaRPr lang="en-US" altLang="zh-CN" b="1" kern="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1080P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高清摄像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单元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27</a:t>
            </a:r>
            <a:r>
              <a:rPr lang="zh-CN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度仰角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13</a:t>
            </a:r>
            <a:r>
              <a:rPr lang="zh-CN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度俯角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本地、远端</a:t>
            </a:r>
            <a:r>
              <a:rPr lang="zh-CN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可调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（电动）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麦克风：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米有效拾音距离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麦克风阵列，更好音质，声源定位发言者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转轴步进电机：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手动旋转角度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+/-170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远程控制旋转角度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+/-165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度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触摸</a:t>
            </a:r>
            <a:r>
              <a:rPr lang="zh-CN" altLang="en-US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屏：</a:t>
            </a:r>
            <a:endParaRPr lang="en-US" altLang="zh-CN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9.6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寸触摸屏显示</a:t>
            </a:r>
            <a:endPara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仰视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+40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度，俯视角</a:t>
            </a:r>
            <a:r>
              <a:rPr lang="en-US" altLang="zh-CN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-10</a:t>
            </a:r>
            <a:r>
              <a:rPr lang="zh-CN" altLang="en-US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度可调（电动）</a:t>
            </a:r>
            <a:endParaRPr lang="en-US" altLang="zh-CN" dirty="0" smtClean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1193740" y="1466668"/>
            <a:ext cx="4603591" cy="4534309"/>
            <a:chOff x="718252" y="1712883"/>
            <a:chExt cx="4603591" cy="4534309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252" y="1717881"/>
              <a:ext cx="2948492" cy="452931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4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467" y="3836986"/>
              <a:ext cx="1587376" cy="2410206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467" y="1712883"/>
              <a:ext cx="1587376" cy="1057749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6" cstate="print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4503" y="2779776"/>
              <a:ext cx="1587340" cy="1055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629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1" t="6446" r="26055" b="11198"/>
          <a:stretch/>
        </p:blipFill>
        <p:spPr>
          <a:xfrm>
            <a:off x="4165949" y="1200126"/>
            <a:ext cx="3590339" cy="4578817"/>
          </a:xfrm>
          <a:prstGeom prst="rect">
            <a:avLst/>
          </a:prstGeom>
        </p:spPr>
      </p:pic>
      <p:sp>
        <p:nvSpPr>
          <p:cNvPr id="14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硬件接口及模块</a:t>
            </a:r>
            <a:endParaRPr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82856" y="5477345"/>
            <a:ext cx="12202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USB2.0</a:t>
            </a:r>
          </a:p>
        </p:txBody>
      </p:sp>
      <p:sp>
        <p:nvSpPr>
          <p:cNvPr id="4" name="矩形 3"/>
          <p:cNvSpPr/>
          <p:nvPr/>
        </p:nvSpPr>
        <p:spPr>
          <a:xfrm>
            <a:off x="5253232" y="6123676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以太网口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118554" y="5888572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音频输入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72816" y="510836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音频输出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319514" y="3829669"/>
            <a:ext cx="800219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音箱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501530" y="2145072"/>
            <a:ext cx="1210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4G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模块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3615559" y="2543503"/>
            <a:ext cx="550390" cy="105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>
            <a:endCxn id="3" idx="3"/>
          </p:cNvCxnSpPr>
          <p:nvPr/>
        </p:nvCxnSpPr>
        <p:spPr>
          <a:xfrm flipH="1">
            <a:off x="4503062" y="5487857"/>
            <a:ext cx="1032551" cy="3126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5961118" y="5477345"/>
            <a:ext cx="0" cy="734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315454" y="5477345"/>
            <a:ext cx="991936" cy="624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6558455" y="5455777"/>
            <a:ext cx="1197833" cy="21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endCxn id="32" idx="1"/>
          </p:cNvCxnSpPr>
          <p:nvPr/>
        </p:nvCxnSpPr>
        <p:spPr>
          <a:xfrm>
            <a:off x="7646029" y="2543503"/>
            <a:ext cx="627821" cy="3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V="1">
            <a:off x="6558455" y="4187018"/>
            <a:ext cx="1715395" cy="249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273850" y="2223897"/>
            <a:ext cx="13211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蓝牙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BLE</a:t>
            </a:r>
          </a:p>
        </p:txBody>
      </p:sp>
      <p:sp>
        <p:nvSpPr>
          <p:cNvPr id="33" name="矩形 32"/>
          <p:cNvSpPr/>
          <p:nvPr/>
        </p:nvSpPr>
        <p:spPr>
          <a:xfrm>
            <a:off x="8179274" y="1165471"/>
            <a:ext cx="14157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摄像单元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  <p:cxnSp>
        <p:nvCxnSpPr>
          <p:cNvPr id="34" name="直接箭头连接符 33"/>
          <p:cNvCxnSpPr>
            <a:endCxn id="33" idx="1"/>
          </p:cNvCxnSpPr>
          <p:nvPr/>
        </p:nvCxnSpPr>
        <p:spPr>
          <a:xfrm flipV="1">
            <a:off x="6211614" y="1488637"/>
            <a:ext cx="1967660" cy="417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>
            <a:off x="3282856" y="1888049"/>
            <a:ext cx="1736482" cy="21715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 flipH="1">
            <a:off x="3435256" y="1888049"/>
            <a:ext cx="3522592" cy="23239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矩形 48"/>
          <p:cNvSpPr/>
          <p:nvPr/>
        </p:nvSpPr>
        <p:spPr>
          <a:xfrm>
            <a:off x="1754219" y="3925579"/>
            <a:ext cx="17235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ahoma" pitchFamily="34" charset="0"/>
              </a:rPr>
              <a:t>麦克风阵列</a:t>
            </a:r>
            <a:endParaRPr lang="en-US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32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303"/>
          <p:cNvSpPr/>
          <p:nvPr/>
        </p:nvSpPr>
        <p:spPr>
          <a:xfrm>
            <a:off x="981601" y="2642756"/>
            <a:ext cx="10227677" cy="909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>
              <a:lnSpc>
                <a:spcPct val="120000"/>
              </a:lnSpc>
              <a:defRPr sz="5600" b="1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ctr"/>
            <a:endParaRPr lang="zh-CN" altLang="en-US" sz="4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005848" y="2937754"/>
            <a:ext cx="62354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功能特点</a:t>
            </a:r>
          </a:p>
        </p:txBody>
      </p:sp>
    </p:spTree>
    <p:extLst>
      <p:ext uri="{BB962C8B-B14F-4D97-AF65-F5344CB8AC3E}">
        <p14:creationId xmlns:p14="http://schemas.microsoft.com/office/powerpoint/2010/main" val="305844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120"/>
          <p:cNvSpPr/>
          <p:nvPr/>
        </p:nvSpPr>
        <p:spPr>
          <a:xfrm>
            <a:off x="591448" y="216331"/>
            <a:ext cx="6918215" cy="7416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endParaRPr sz="3810" spc="106" dirty="0"/>
          </a:p>
        </p:txBody>
      </p:sp>
      <p:sp>
        <p:nvSpPr>
          <p:cNvPr id="17" name="Shape 120"/>
          <p:cNvSpPr/>
          <p:nvPr/>
        </p:nvSpPr>
        <p:spPr>
          <a:xfrm>
            <a:off x="1801123" y="349681"/>
            <a:ext cx="6918215" cy="7061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8390" tIns="48390" rIns="48390" bIns="48390">
            <a:spAutoFit/>
          </a:bodyPr>
          <a:lstStyle>
            <a:lvl1pPr algn="ctr">
              <a:lnSpc>
                <a:spcPct val="120000"/>
              </a:lnSpc>
              <a:defRPr sz="3200">
                <a:solidFill>
                  <a:srgbClr val="0092DB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</a:lstStyle>
          <a:p>
            <a:pPr algn="l"/>
            <a:r>
              <a:rPr lang="zh-CN" altLang="en-US" sz="36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多方高清会议</a:t>
            </a:r>
            <a:endParaRPr lang="zh-CN" altLang="en-US" sz="3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24" r="31824"/>
          <a:stretch/>
        </p:blipFill>
        <p:spPr>
          <a:xfrm>
            <a:off x="1801123" y="1365475"/>
            <a:ext cx="3529584" cy="4932456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6053647" y="1833266"/>
            <a:ext cx="5118849" cy="3024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即时会议，一键呼通</a:t>
            </a:r>
            <a:endParaRPr lang="en-US" altLang="zh-CN" sz="2117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预约会议，自动</a:t>
            </a:r>
            <a:r>
              <a:rPr lang="en-US" altLang="zh-CN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/</a:t>
            </a: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手动加入</a:t>
            </a:r>
            <a:endParaRPr lang="en-US" altLang="zh-CN" sz="2117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语音激励，全功能会控</a:t>
            </a:r>
            <a:endParaRPr lang="en-US" altLang="zh-CN" sz="2117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无线传屏，一键分享桌面内容</a:t>
            </a:r>
            <a:endParaRPr lang="en-US" altLang="zh-CN" sz="2117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会议图像投放至大屏（</a:t>
            </a:r>
            <a:r>
              <a:rPr lang="en-US" altLang="zh-CN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6</a:t>
            </a: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画面，未来</a:t>
            </a:r>
            <a:r>
              <a:rPr lang="en-US" altLang="zh-CN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9</a:t>
            </a: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画面）</a:t>
            </a:r>
            <a:endParaRPr lang="en-US" altLang="zh-CN" sz="2117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117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 charset="-122"/>
                <a:ea typeface="Microsoft YaHei" charset="-122"/>
                <a:cs typeface="Microsoft YaHei" charset="-122"/>
              </a:rPr>
              <a:t>物理关闭摄像头（隐私盖）</a:t>
            </a:r>
            <a:endParaRPr lang="en-US" altLang="zh-CN" sz="2117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" charset="-122"/>
              <a:ea typeface="Microsoft YaHei" charset="-122"/>
              <a:cs typeface="Microsoft YaHe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220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1758</TotalTime>
  <Words>570</Words>
  <Application>Microsoft Office PowerPoint</Application>
  <PresentationFormat>宽屏</PresentationFormat>
  <Paragraphs>103</Paragraphs>
  <Slides>20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FZLanTingKanHei-R-GBK</vt:lpstr>
      <vt:lpstr>等线</vt:lpstr>
      <vt:lpstr>等线 Light</vt:lpstr>
      <vt:lpstr>Microsoft YaHei</vt:lpstr>
      <vt:lpstr>Microsoft YaHei</vt:lpstr>
      <vt:lpstr>Arial</vt:lpstr>
      <vt:lpstr>Tahoma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Ru haijie</dc:creator>
  <cp:lastModifiedBy>Ru haijie</cp:lastModifiedBy>
  <cp:revision>387</cp:revision>
  <dcterms:created xsi:type="dcterms:W3CDTF">2017-07-31T03:56:08Z</dcterms:created>
  <dcterms:modified xsi:type="dcterms:W3CDTF">2017-10-30T03:25:09Z</dcterms:modified>
</cp:coreProperties>
</file>