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6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38C"/>
    <a:srgbClr val="B3F3D0"/>
    <a:srgbClr val="F6A83C"/>
    <a:srgbClr val="40E38A"/>
    <a:srgbClr val="84D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65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模板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7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模板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1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模板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9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模板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1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5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模板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" y="0"/>
            <a:ext cx="12188052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2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25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0"/>
            <a:ext cx="1218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3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665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709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76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模板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模板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1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模板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模板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82" y="6071883"/>
            <a:ext cx="14287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2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jpeg"/><Relationship Id="rId5" Type="http://schemas.openxmlformats.org/officeDocument/2006/relationships/image" Target="../media/image62.jp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image" Target="../media/image56.pn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image" Target="../media/image39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63.jpeg"/><Relationship Id="rId15" Type="http://schemas.openxmlformats.org/officeDocument/2006/relationships/image" Target="../media/image60.png"/><Relationship Id="rId10" Type="http://schemas.openxmlformats.org/officeDocument/2006/relationships/image" Target="../media/image29.jpeg"/><Relationship Id="rId4" Type="http://schemas.openxmlformats.org/officeDocument/2006/relationships/image" Target="../media/image64.jpg"/><Relationship Id="rId9" Type="http://schemas.openxmlformats.org/officeDocument/2006/relationships/image" Target="../media/image65.jpeg"/><Relationship Id="rId1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3"/>
          <p:cNvSpPr/>
          <p:nvPr/>
        </p:nvSpPr>
        <p:spPr>
          <a:xfrm>
            <a:off x="1102359" y="3022871"/>
            <a:ext cx="10196849" cy="95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endParaRPr lang="zh-CN" altLang="en-US" sz="5080" dirty="0">
              <a:solidFill>
                <a:srgbClr val="00B0F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0" y="666380"/>
            <a:ext cx="2028496" cy="6295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57966" y="2393588"/>
            <a:ext cx="908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ME40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终端专项介绍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20264" y="5340486"/>
            <a:ext cx="181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售前支持部</a:t>
            </a:r>
          </a:p>
        </p:txBody>
      </p:sp>
    </p:spTree>
    <p:extLst>
      <p:ext uri="{BB962C8B-B14F-4D97-AF65-F5344CB8AC3E}">
        <p14:creationId xmlns:p14="http://schemas.microsoft.com/office/powerpoint/2010/main" val="8243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303"/>
          <p:cNvSpPr/>
          <p:nvPr/>
        </p:nvSpPr>
        <p:spPr>
          <a:xfrm>
            <a:off x="981601" y="2642756"/>
            <a:ext cx="10227677" cy="9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05848" y="2937754"/>
            <a:ext cx="623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功能特点</a:t>
            </a:r>
          </a:p>
        </p:txBody>
      </p:sp>
    </p:spTree>
    <p:extLst>
      <p:ext uri="{BB962C8B-B14F-4D97-AF65-F5344CB8AC3E}">
        <p14:creationId xmlns:p14="http://schemas.microsoft.com/office/powerpoint/2010/main" val="30584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3389636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31" name="矩形 30"/>
          <p:cNvSpPr/>
          <p:nvPr/>
        </p:nvSpPr>
        <p:spPr>
          <a:xfrm>
            <a:off x="7262833" y="1951706"/>
            <a:ext cx="3890123" cy="449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1080P</a:t>
            </a: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高清视频</a:t>
            </a:r>
            <a:endParaRPr lang="en-US" altLang="zh-CN" sz="2117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最大</a:t>
            </a:r>
            <a:r>
              <a:rPr lang="en-US" altLang="zh-CN" sz="21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9</a:t>
            </a:r>
            <a:r>
              <a:rPr lang="zh-CN" altLang="en-US" sz="21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画面</a:t>
            </a: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显示</a:t>
            </a:r>
            <a:endParaRPr lang="en-US" altLang="zh-CN" sz="2117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lang="zh-CN" altLang="en-US" sz="21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倍光学</a:t>
            </a: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变焦摄像机</a:t>
            </a:r>
            <a:endParaRPr lang="en-US" altLang="zh-CN" sz="2117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支持</a:t>
            </a:r>
            <a:r>
              <a:rPr lang="en-US" altLang="zh-CN" sz="211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AirHUB</a:t>
            </a: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，与无线传屏配对</a:t>
            </a:r>
            <a:endParaRPr lang="en-US" altLang="zh-CN" sz="2117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标配全向麦克风，</a:t>
            </a:r>
            <a:r>
              <a:rPr lang="en-US" altLang="zh-CN" sz="21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lang="zh-CN" altLang="en-US" sz="21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米拾音</a:t>
            </a:r>
            <a:endParaRPr lang="en-US" altLang="zh-CN" sz="2117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支持</a:t>
            </a:r>
            <a:r>
              <a:rPr lang="zh-CN" altLang="en-US" sz="21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应用中心</a:t>
            </a:r>
            <a:endParaRPr lang="en-US" altLang="zh-CN" sz="2117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发起</a:t>
            </a:r>
            <a:r>
              <a:rPr lang="zh-CN" altLang="en-US" sz="21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直播</a:t>
            </a:r>
            <a:endParaRPr lang="en-US" altLang="zh-CN" sz="2117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手机扫码操控（后续版本）</a:t>
            </a:r>
            <a:endParaRPr lang="en-US" altLang="zh-CN" sz="2117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与无线传屏匹配（后续版本）</a:t>
            </a:r>
            <a:endParaRPr lang="en-US" altLang="zh-CN" sz="2117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5" y="2030058"/>
            <a:ext cx="1744765" cy="12035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57" y="2030058"/>
            <a:ext cx="1769886" cy="12223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3" y="2030058"/>
            <a:ext cx="1740028" cy="12017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5" y="3663540"/>
            <a:ext cx="1744765" cy="120357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20" y="3663540"/>
            <a:ext cx="1769886" cy="122090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3" y="3663539"/>
            <a:ext cx="1778826" cy="122854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5" y="5295558"/>
            <a:ext cx="1808787" cy="1247739"/>
          </a:xfrm>
          <a:prstGeom prst="rect">
            <a:avLst/>
          </a:prstGeom>
        </p:spPr>
      </p:pic>
      <p:sp>
        <p:nvSpPr>
          <p:cNvPr id="14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功能特点</a:t>
            </a:r>
          </a:p>
        </p:txBody>
      </p:sp>
    </p:spTree>
    <p:extLst>
      <p:ext uri="{BB962C8B-B14F-4D97-AF65-F5344CB8AC3E}">
        <p14:creationId xmlns:p14="http://schemas.microsoft.com/office/powerpoint/2010/main" val="308332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2" name="矩形 1"/>
          <p:cNvSpPr/>
          <p:nvPr/>
        </p:nvSpPr>
        <p:spPr>
          <a:xfrm>
            <a:off x="5146381" y="2564090"/>
            <a:ext cx="6796482" cy="253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多方高清视频会议</a:t>
            </a:r>
            <a:endParaRPr lang="en-US" altLang="zh-CN" sz="2117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多种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Layout</a:t>
            </a: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模式：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1+3</a:t>
            </a: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1+7</a:t>
            </a: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8+1</a:t>
            </a: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双流接收</a:t>
            </a: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内容</a:t>
            </a: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画面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+</a:t>
            </a:r>
            <a:r>
              <a:rPr lang="zh-CN" altLang="en-US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主讲</a:t>
            </a: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画面</a:t>
            </a:r>
          </a:p>
          <a:p>
            <a:pPr>
              <a:lnSpc>
                <a:spcPct val="150000"/>
              </a:lnSpc>
            </a:pP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支持会场画面轮询显示</a:t>
            </a:r>
            <a:endParaRPr lang="en-US" altLang="zh-CN" sz="2117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支持镜头预制位设置，最大支持</a:t>
            </a:r>
            <a:r>
              <a:rPr lang="en-US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10</a:t>
            </a:r>
            <a:r>
              <a:rPr lang="zh-CN" altLang="zh-CN" sz="2117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个预制位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30463" y="2741793"/>
            <a:ext cx="4046285" cy="2680378"/>
            <a:chOff x="784615" y="2589232"/>
            <a:chExt cx="3822896" cy="253239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615" y="2595091"/>
              <a:ext cx="2903143" cy="18961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441" y="4522062"/>
              <a:ext cx="965582" cy="59956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0526" y="2589232"/>
              <a:ext cx="916985" cy="6945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4944" y="4462876"/>
              <a:ext cx="965582" cy="64767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71"/>
            <a:stretch/>
          </p:blipFill>
          <p:spPr>
            <a:xfrm>
              <a:off x="3689764" y="3284652"/>
              <a:ext cx="911259" cy="59871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615" y="4466335"/>
              <a:ext cx="971767" cy="64421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0125" y="4471848"/>
              <a:ext cx="964819" cy="63869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0301" y="3871695"/>
              <a:ext cx="910722" cy="650366"/>
            </a:xfrm>
            <a:prstGeom prst="rect">
              <a:avLst/>
            </a:prstGeom>
          </p:spPr>
        </p:pic>
      </p:grpSp>
      <p:sp>
        <p:nvSpPr>
          <p:cNvPr id="17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高清视频会议</a:t>
            </a:r>
          </a:p>
        </p:txBody>
      </p:sp>
    </p:spTree>
    <p:extLst>
      <p:ext uri="{BB962C8B-B14F-4D97-AF65-F5344CB8AC3E}">
        <p14:creationId xmlns:p14="http://schemas.microsoft.com/office/powerpoint/2010/main" val="22722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14647"/>
          <a:stretch/>
        </p:blipFill>
        <p:spPr>
          <a:xfrm>
            <a:off x="290262" y="2481918"/>
            <a:ext cx="11583784" cy="39277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4" name="矩形 3"/>
          <p:cNvSpPr/>
          <p:nvPr/>
        </p:nvSpPr>
        <p:spPr>
          <a:xfrm>
            <a:off x="2549237" y="1854286"/>
            <a:ext cx="579005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endParaRPr lang="zh-CN" altLang="en-US" sz="1905" dirty="0"/>
          </a:p>
        </p:txBody>
      </p:sp>
      <p:sp>
        <p:nvSpPr>
          <p:cNvPr id="5" name="矩形 4"/>
          <p:cNvSpPr/>
          <p:nvPr/>
        </p:nvSpPr>
        <p:spPr>
          <a:xfrm>
            <a:off x="6478510" y="1836520"/>
            <a:ext cx="579005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endParaRPr lang="zh-CN" altLang="en-US" sz="1905" dirty="0"/>
          </a:p>
        </p:txBody>
      </p:sp>
      <p:sp>
        <p:nvSpPr>
          <p:cNvPr id="6" name="矩形 5"/>
          <p:cNvSpPr/>
          <p:nvPr/>
        </p:nvSpPr>
        <p:spPr>
          <a:xfrm>
            <a:off x="9828008" y="1857781"/>
            <a:ext cx="579005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endParaRPr lang="zh-CN" altLang="en-US" sz="1905" dirty="0"/>
          </a:p>
        </p:txBody>
      </p:sp>
      <p:sp>
        <p:nvSpPr>
          <p:cNvPr id="10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显示布局</a:t>
            </a:r>
          </a:p>
        </p:txBody>
      </p:sp>
    </p:spTree>
    <p:extLst>
      <p:ext uri="{BB962C8B-B14F-4D97-AF65-F5344CB8AC3E}">
        <p14:creationId xmlns:p14="http://schemas.microsoft.com/office/powerpoint/2010/main" val="11131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"/>
          <a:stretch/>
        </p:blipFill>
        <p:spPr>
          <a:xfrm>
            <a:off x="1413058" y="2194858"/>
            <a:ext cx="10550962" cy="450605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8904" y="2770615"/>
            <a:ext cx="1159292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画廊模式</a:t>
            </a:r>
            <a:endParaRPr lang="zh-CN" altLang="en-US" sz="1905" dirty="0"/>
          </a:p>
        </p:txBody>
      </p:sp>
      <p:sp>
        <p:nvSpPr>
          <p:cNvPr id="5" name="矩形 4"/>
          <p:cNvSpPr/>
          <p:nvPr/>
        </p:nvSpPr>
        <p:spPr>
          <a:xfrm>
            <a:off x="240318" y="4863253"/>
            <a:ext cx="1402948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演讲者模式</a:t>
            </a:r>
            <a:endParaRPr lang="zh-CN" altLang="en-US" sz="1905" dirty="0"/>
          </a:p>
        </p:txBody>
      </p:sp>
      <p:sp>
        <p:nvSpPr>
          <p:cNvPr id="6" name="矩形 5"/>
          <p:cNvSpPr/>
          <p:nvPr/>
        </p:nvSpPr>
        <p:spPr>
          <a:xfrm>
            <a:off x="2549237" y="1854286"/>
            <a:ext cx="579005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endParaRPr lang="zh-CN" altLang="en-US" sz="1905" dirty="0"/>
          </a:p>
        </p:txBody>
      </p:sp>
      <p:sp>
        <p:nvSpPr>
          <p:cNvPr id="7" name="矩形 6"/>
          <p:cNvSpPr/>
          <p:nvPr/>
        </p:nvSpPr>
        <p:spPr>
          <a:xfrm>
            <a:off x="6478510" y="1836520"/>
            <a:ext cx="579005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endParaRPr lang="zh-CN" altLang="en-US" sz="1905" dirty="0"/>
          </a:p>
        </p:txBody>
      </p:sp>
      <p:sp>
        <p:nvSpPr>
          <p:cNvPr id="8" name="矩形 7"/>
          <p:cNvSpPr/>
          <p:nvPr/>
        </p:nvSpPr>
        <p:spPr>
          <a:xfrm>
            <a:off x="9828008" y="1857781"/>
            <a:ext cx="579005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endParaRPr lang="zh-CN" altLang="en-US" sz="1905" dirty="0"/>
          </a:p>
        </p:txBody>
      </p:sp>
      <p:sp>
        <p:nvSpPr>
          <p:cNvPr id="11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显示布局</a:t>
            </a:r>
          </a:p>
        </p:txBody>
      </p:sp>
    </p:spTree>
    <p:extLst>
      <p:ext uri="{BB962C8B-B14F-4D97-AF65-F5344CB8AC3E}">
        <p14:creationId xmlns:p14="http://schemas.microsoft.com/office/powerpoint/2010/main" val="19855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162" y="1846531"/>
            <a:ext cx="7330291" cy="453490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2881" y="2920957"/>
            <a:ext cx="1159292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画廊模式</a:t>
            </a:r>
            <a:endParaRPr lang="zh-CN" altLang="en-US" sz="1905" dirty="0"/>
          </a:p>
        </p:txBody>
      </p:sp>
      <p:sp>
        <p:nvSpPr>
          <p:cNvPr id="5" name="矩形 4"/>
          <p:cNvSpPr/>
          <p:nvPr/>
        </p:nvSpPr>
        <p:spPr>
          <a:xfrm>
            <a:off x="374273" y="4846503"/>
            <a:ext cx="1402948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90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演讲者模式</a:t>
            </a:r>
            <a:endParaRPr lang="zh-CN" altLang="en-US" sz="1905" dirty="0"/>
          </a:p>
        </p:txBody>
      </p:sp>
      <p:sp>
        <p:nvSpPr>
          <p:cNvPr id="8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9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显示布局</a:t>
            </a:r>
          </a:p>
        </p:txBody>
      </p:sp>
    </p:spTree>
    <p:extLst>
      <p:ext uri="{BB962C8B-B14F-4D97-AF65-F5344CB8AC3E}">
        <p14:creationId xmlns:p14="http://schemas.microsoft.com/office/powerpoint/2010/main" val="25325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3" name="矩形 2"/>
          <p:cNvSpPr/>
          <p:nvPr/>
        </p:nvSpPr>
        <p:spPr>
          <a:xfrm>
            <a:off x="5551421" y="3256941"/>
            <a:ext cx="4248279" cy="1558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提供媲美电视台的专业级直播效果</a:t>
            </a:r>
            <a:endParaRPr lang="en-US" altLang="zh-CN" sz="2117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</a:t>
            </a:r>
            <a:r>
              <a:rPr lang="zh-CN" altLang="zh-CN" sz="2117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对接专业导播设备及调音台</a:t>
            </a:r>
            <a:endParaRPr lang="en-US" altLang="zh-CN" sz="2117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与小鱼配合，形成双机位解决方案</a:t>
            </a:r>
            <a:endParaRPr lang="en-US" altLang="zh-CN" sz="2117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4010" r="15394" b="16146"/>
          <a:stretch/>
        </p:blipFill>
        <p:spPr>
          <a:xfrm>
            <a:off x="522150" y="4784067"/>
            <a:ext cx="1947265" cy="108712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449" y="2293644"/>
            <a:ext cx="914378" cy="96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278" y="3906743"/>
            <a:ext cx="1400068" cy="13118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333" y="2428467"/>
            <a:ext cx="1529015" cy="1018324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3113591" y="3306820"/>
            <a:ext cx="0" cy="8891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81690" y="3881040"/>
            <a:ext cx="0" cy="31490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369988" y="3881039"/>
            <a:ext cx="251355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351194" y="3868436"/>
            <a:ext cx="0" cy="1350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920524" y="3165642"/>
            <a:ext cx="0" cy="205296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551421" y="2734546"/>
            <a:ext cx="5061001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直播中可遥控变换场景，特写与全景兼顾</a:t>
            </a:r>
            <a:endParaRPr lang="zh-CN" altLang="en-US" sz="211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01" y="5477242"/>
            <a:ext cx="1621820" cy="1251622"/>
          </a:xfrm>
          <a:prstGeom prst="rect">
            <a:avLst/>
          </a:prstGeom>
        </p:spPr>
      </p:pic>
      <p:sp>
        <p:nvSpPr>
          <p:cNvPr id="17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高清视频直播</a:t>
            </a:r>
          </a:p>
        </p:txBody>
      </p:sp>
    </p:spTree>
    <p:extLst>
      <p:ext uri="{BB962C8B-B14F-4D97-AF65-F5344CB8AC3E}">
        <p14:creationId xmlns:p14="http://schemas.microsoft.com/office/powerpoint/2010/main" val="410045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3" name="矩形 2"/>
          <p:cNvSpPr/>
          <p:nvPr/>
        </p:nvSpPr>
        <p:spPr>
          <a:xfrm>
            <a:off x="5852483" y="2483065"/>
            <a:ext cx="4519186" cy="2633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4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无需连线，一键分享</a:t>
            </a:r>
            <a:endParaRPr lang="en-US" altLang="zh-CN" sz="254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PC+</a:t>
            </a:r>
            <a:r>
              <a:rPr lang="zh-CN" altLang="en-US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小鱼易连</a:t>
            </a:r>
            <a:r>
              <a:rPr lang="en-US" altLang="zh-CN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endParaRPr lang="en-US" altLang="zh-CN" sz="211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PC+</a:t>
            </a:r>
            <a:r>
              <a:rPr lang="zh-CN" altLang="en-US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无线传屏器</a:t>
            </a:r>
            <a:endParaRPr lang="en-US" altLang="zh-CN" sz="211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避免</a:t>
            </a:r>
            <a:r>
              <a:rPr lang="en-US" altLang="zh-CN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VGA/HDMI</a:t>
            </a:r>
            <a:r>
              <a:rPr lang="zh-CN" altLang="en-US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线缆连接</a:t>
            </a:r>
            <a:endParaRPr lang="en-US" altLang="zh-CN" sz="211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支持文档、视频、图片多种形式共享</a:t>
            </a:r>
          </a:p>
        </p:txBody>
      </p:sp>
      <p:pic>
        <p:nvPicPr>
          <p:cNvPr id="4" name="图片 8" descr="图片 8"/>
          <p:cNvPicPr>
            <a:picLocks noChangeAspect="1"/>
          </p:cNvPicPr>
          <p:nvPr/>
        </p:nvPicPr>
        <p:blipFill rotWithShape="1">
          <a:blip r:embed="rId2">
            <a:extLst/>
          </a:blip>
          <a:srcRect l="29086" t="4021" r="31159" b="12530"/>
          <a:stretch/>
        </p:blipFill>
        <p:spPr>
          <a:xfrm>
            <a:off x="3486527" y="3176712"/>
            <a:ext cx="1128056" cy="177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4" y="3007618"/>
            <a:ext cx="2398796" cy="2114114"/>
          </a:xfrm>
          <a:prstGeom prst="rect">
            <a:avLst/>
          </a:prstGeom>
        </p:spPr>
      </p:pic>
      <p:sp>
        <p:nvSpPr>
          <p:cNvPr id="8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高清内容分享</a:t>
            </a:r>
          </a:p>
        </p:txBody>
      </p:sp>
    </p:spTree>
    <p:extLst>
      <p:ext uri="{BB962C8B-B14F-4D97-AF65-F5344CB8AC3E}">
        <p14:creationId xmlns:p14="http://schemas.microsoft.com/office/powerpoint/2010/main" val="283099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3" name="矩形 2"/>
          <p:cNvSpPr/>
          <p:nvPr/>
        </p:nvSpPr>
        <p:spPr>
          <a:xfrm>
            <a:off x="6124980" y="2729903"/>
            <a:ext cx="4083169" cy="1900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1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大屏幕书写，多方互动</a:t>
            </a:r>
            <a:endParaRPr lang="en-US" altLang="zh-CN" sz="2117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90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可对接激光投影及智能电子白板设备</a:t>
            </a:r>
            <a:endParaRPr lang="en-US" altLang="zh-CN" sz="190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90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通话中白板互动</a:t>
            </a:r>
            <a:endParaRPr lang="en-US" altLang="zh-CN" sz="190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90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实现远程教学</a:t>
            </a:r>
            <a:r>
              <a:rPr lang="zh-CN" altLang="en-US" sz="190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培训等</a:t>
            </a:r>
            <a:r>
              <a:rPr lang="zh-CN" altLang="zh-CN" sz="190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190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" y="2499006"/>
            <a:ext cx="4817168" cy="307004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1408" y="2132544"/>
            <a:ext cx="559495" cy="58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4010" r="15394" b="16146"/>
          <a:stretch/>
        </p:blipFill>
        <p:spPr>
          <a:xfrm>
            <a:off x="2077061" y="5569052"/>
            <a:ext cx="1694748" cy="946147"/>
          </a:xfrm>
          <a:prstGeom prst="rect">
            <a:avLst/>
          </a:prstGeom>
        </p:spPr>
      </p:pic>
      <p:sp>
        <p:nvSpPr>
          <p:cNvPr id="10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电子白板共享</a:t>
            </a:r>
          </a:p>
        </p:txBody>
      </p:sp>
    </p:spTree>
    <p:extLst>
      <p:ext uri="{BB962C8B-B14F-4D97-AF65-F5344CB8AC3E}">
        <p14:creationId xmlns:p14="http://schemas.microsoft.com/office/powerpoint/2010/main" val="14911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303"/>
          <p:cNvSpPr/>
          <p:nvPr/>
        </p:nvSpPr>
        <p:spPr>
          <a:xfrm>
            <a:off x="981601" y="2642756"/>
            <a:ext cx="10227677" cy="9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endParaRPr lang="zh-CN" altLang="en-US" sz="5292" dirty="0">
              <a:solidFill>
                <a:srgbClr val="0092DB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05848" y="2937754"/>
            <a:ext cx="623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操作界面</a:t>
            </a:r>
          </a:p>
        </p:txBody>
      </p:sp>
    </p:spTree>
    <p:extLst>
      <p:ext uri="{BB962C8B-B14F-4D97-AF65-F5344CB8AC3E}">
        <p14:creationId xmlns:p14="http://schemas.microsoft.com/office/powerpoint/2010/main" val="197355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005848" y="2937754"/>
            <a:ext cx="623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产品定位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94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2" name="矩形 1"/>
          <p:cNvSpPr/>
          <p:nvPr/>
        </p:nvSpPr>
        <p:spPr>
          <a:xfrm>
            <a:off x="1809004" y="4972340"/>
            <a:ext cx="3166251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28" dirty="0">
                <a:solidFill>
                  <a:srgbClr val="637280"/>
                </a:solidFill>
                <a:latin typeface="Microsoft YaHei" charset="-122"/>
                <a:ea typeface="Microsoft YaHei" charset="-122"/>
              </a:rPr>
              <a:t>拨打界面（开机默认）</a:t>
            </a:r>
            <a:endParaRPr lang="zh-CN" altLang="en-US" sz="1905" dirty="0"/>
          </a:p>
        </p:txBody>
      </p:sp>
      <p:sp>
        <p:nvSpPr>
          <p:cNvPr id="17" name="矩形 16"/>
          <p:cNvSpPr/>
          <p:nvPr/>
        </p:nvSpPr>
        <p:spPr>
          <a:xfrm>
            <a:off x="8687906" y="4972340"/>
            <a:ext cx="1377300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28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通话界面</a:t>
            </a:r>
            <a:endParaRPr lang="zh-CN" altLang="en-US" sz="1905" dirty="0"/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0" y="1732196"/>
            <a:ext cx="5582511" cy="3140079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06" y="1732196"/>
            <a:ext cx="5582511" cy="31400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40691" y="5233368"/>
            <a:ext cx="6051309" cy="97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音量调解、静音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取消静音、布局切换（对称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非对称）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遥控摄像机、设置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调用预置位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7571" y="5453236"/>
            <a:ext cx="4599136" cy="5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输入号码呼叫、通过通话记录呼叫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操作界面</a:t>
            </a:r>
          </a:p>
        </p:txBody>
      </p:sp>
    </p:spTree>
    <p:extLst>
      <p:ext uri="{BB962C8B-B14F-4D97-AF65-F5344CB8AC3E}">
        <p14:creationId xmlns:p14="http://schemas.microsoft.com/office/powerpoint/2010/main" val="23747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00486" y="5045408"/>
            <a:ext cx="1079142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28" dirty="0">
                <a:solidFill>
                  <a:srgbClr val="637280"/>
                </a:solidFill>
                <a:latin typeface="Microsoft YaHei" charset="-122"/>
                <a:ea typeface="Microsoft YaHei" charset="-122"/>
              </a:rPr>
              <a:t>通讯录</a:t>
            </a:r>
            <a:endParaRPr lang="zh-CN" altLang="en-US" sz="1905" dirty="0"/>
          </a:p>
        </p:txBody>
      </p:sp>
      <p:sp>
        <p:nvSpPr>
          <p:cNvPr id="17" name="矩形 16"/>
          <p:cNvSpPr/>
          <p:nvPr/>
        </p:nvSpPr>
        <p:spPr>
          <a:xfrm>
            <a:off x="8618595" y="5024621"/>
            <a:ext cx="780983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28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日程</a:t>
            </a:r>
            <a:endParaRPr lang="zh-CN" altLang="en-US" sz="1905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7" y="2207958"/>
            <a:ext cx="5582511" cy="2546609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91" y="1614488"/>
            <a:ext cx="5582511" cy="31400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94282" y="5485185"/>
            <a:ext cx="3086202" cy="5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企业通讯录显示、发起呼叫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6951" y="5410014"/>
            <a:ext cx="6115050" cy="97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当前日历显示、会议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直播日程显示、查看指定日期日程、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直接入会或观看直播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操作界面</a:t>
            </a:r>
          </a:p>
        </p:txBody>
      </p:sp>
    </p:spTree>
    <p:extLst>
      <p:ext uri="{BB962C8B-B14F-4D97-AF65-F5344CB8AC3E}">
        <p14:creationId xmlns:p14="http://schemas.microsoft.com/office/powerpoint/2010/main" val="8964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99047" y="5350208"/>
            <a:ext cx="1377300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28" dirty="0">
                <a:solidFill>
                  <a:srgbClr val="637280"/>
                </a:solidFill>
                <a:latin typeface="Microsoft YaHei" charset="-122"/>
                <a:ea typeface="Microsoft YaHei" charset="-122"/>
              </a:rPr>
              <a:t>常规设置</a:t>
            </a:r>
            <a:endParaRPr lang="zh-CN" altLang="en-US" sz="1905" dirty="0"/>
          </a:p>
        </p:txBody>
      </p:sp>
      <p:sp>
        <p:nvSpPr>
          <p:cNvPr id="17" name="矩形 16"/>
          <p:cNvSpPr/>
          <p:nvPr/>
        </p:nvSpPr>
        <p:spPr>
          <a:xfrm>
            <a:off x="8715087" y="5263065"/>
            <a:ext cx="1377300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28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网络设置</a:t>
            </a:r>
            <a:endParaRPr lang="zh-CN" altLang="en-US" sz="1905" dirty="0"/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0" y="1858961"/>
            <a:ext cx="5582511" cy="3140079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60" y="1858961"/>
            <a:ext cx="5582511" cy="314007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98945" y="5678719"/>
            <a:ext cx="5454229" cy="5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终端名称修改、服务器地址设置、语言设置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17352" y="5636487"/>
            <a:ext cx="3433537" cy="5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有线网络设置、无线网络设置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操作界面</a:t>
            </a:r>
          </a:p>
        </p:txBody>
      </p:sp>
    </p:spTree>
    <p:extLst>
      <p:ext uri="{BB962C8B-B14F-4D97-AF65-F5344CB8AC3E}">
        <p14:creationId xmlns:p14="http://schemas.microsoft.com/office/powerpoint/2010/main" val="17337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6633" y="5190927"/>
            <a:ext cx="1377300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28" dirty="0">
                <a:solidFill>
                  <a:srgbClr val="637280"/>
                </a:solidFill>
                <a:latin typeface="Microsoft YaHei" charset="-122"/>
                <a:ea typeface="Microsoft YaHei" charset="-122"/>
              </a:rPr>
              <a:t>网络测试</a:t>
            </a:r>
            <a:endParaRPr lang="zh-CN" altLang="en-US" sz="1905" dirty="0"/>
          </a:p>
        </p:txBody>
      </p:sp>
      <p:sp>
        <p:nvSpPr>
          <p:cNvPr id="17" name="矩形 16"/>
          <p:cNvSpPr/>
          <p:nvPr/>
        </p:nvSpPr>
        <p:spPr>
          <a:xfrm>
            <a:off x="8527158" y="5190925"/>
            <a:ext cx="1377300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28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音频选择</a:t>
            </a:r>
            <a:endParaRPr lang="zh-CN" altLang="en-US" sz="1905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2" y="1858961"/>
            <a:ext cx="5582511" cy="3140079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13" y="1858961"/>
            <a:ext cx="5582511" cy="31400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89541" y="5561952"/>
            <a:ext cx="2474373" cy="5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呼叫前做好网络诊断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61201" y="5561952"/>
            <a:ext cx="3621199" cy="5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软件选择与硬件连接匹配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操作界面</a:t>
            </a:r>
          </a:p>
        </p:txBody>
      </p:sp>
    </p:spTree>
    <p:extLst>
      <p:ext uri="{BB962C8B-B14F-4D97-AF65-F5344CB8AC3E}">
        <p14:creationId xmlns:p14="http://schemas.microsoft.com/office/powerpoint/2010/main" val="2786521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7058" y="5538595"/>
            <a:ext cx="1377300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28" dirty="0">
                <a:solidFill>
                  <a:srgbClr val="637280"/>
                </a:solidFill>
                <a:latin typeface="Microsoft YaHei" charset="-122"/>
                <a:ea typeface="Microsoft YaHei" charset="-122"/>
              </a:rPr>
              <a:t>通话设置</a:t>
            </a:r>
            <a:endParaRPr lang="zh-CN" altLang="en-US" sz="1905" dirty="0"/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9" y="1924735"/>
            <a:ext cx="5950740" cy="35264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44440" y="5921856"/>
            <a:ext cx="5942159" cy="5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自动接听、通话中免打扰、摄像头遥控开关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操作界面</a:t>
            </a:r>
          </a:p>
        </p:txBody>
      </p:sp>
    </p:spTree>
    <p:extLst>
      <p:ext uri="{BB962C8B-B14F-4D97-AF65-F5344CB8AC3E}">
        <p14:creationId xmlns:p14="http://schemas.microsoft.com/office/powerpoint/2010/main" val="4261536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303"/>
          <p:cNvSpPr/>
          <p:nvPr/>
        </p:nvSpPr>
        <p:spPr>
          <a:xfrm>
            <a:off x="981601" y="2642756"/>
            <a:ext cx="10227677" cy="9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endParaRPr lang="zh-CN" altLang="en-US" sz="5292" dirty="0">
              <a:solidFill>
                <a:srgbClr val="0092DB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5848" y="2937754"/>
            <a:ext cx="623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应用场景</a:t>
            </a:r>
          </a:p>
        </p:txBody>
      </p:sp>
    </p:spTree>
    <p:extLst>
      <p:ext uri="{BB962C8B-B14F-4D97-AF65-F5344CB8AC3E}">
        <p14:creationId xmlns:p14="http://schemas.microsoft.com/office/powerpoint/2010/main" val="830710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9" name="矩形 8"/>
          <p:cNvSpPr/>
          <p:nvPr/>
        </p:nvSpPr>
        <p:spPr>
          <a:xfrm>
            <a:off x="7040086" y="2425234"/>
            <a:ext cx="4132970" cy="15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40" b="1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最简部署方案</a:t>
            </a:r>
            <a:endParaRPr lang="en-US" altLang="zh-CN" sz="2540" b="1" dirty="0"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ME40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组件：主机、麦克风、摄像机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外围设备：电视机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1144" y="2018046"/>
            <a:ext cx="773020" cy="81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2196546" y="1471052"/>
            <a:ext cx="3558800" cy="2145800"/>
            <a:chOff x="2492586" y="2065271"/>
            <a:chExt cx="3362325" cy="20273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70"/>
            <a:stretch/>
          </p:blipFill>
          <p:spPr>
            <a:xfrm>
              <a:off x="2492586" y="2065271"/>
              <a:ext cx="3362325" cy="202733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245" y="2214889"/>
              <a:ext cx="3184363" cy="1788939"/>
            </a:xfrm>
            <a:prstGeom prst="rect">
              <a:avLst/>
            </a:prstGeom>
          </p:spPr>
        </p:pic>
      </p:grpSp>
      <p:cxnSp>
        <p:nvCxnSpPr>
          <p:cNvPr id="17" name="直接连接符 16"/>
          <p:cNvCxnSpPr>
            <a:stCxn id="12" idx="2"/>
          </p:cNvCxnSpPr>
          <p:nvPr/>
        </p:nvCxnSpPr>
        <p:spPr>
          <a:xfrm flipH="1">
            <a:off x="1427654" y="2832423"/>
            <a:ext cx="1" cy="179188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连接符 18"/>
          <p:cNvCxnSpPr/>
          <p:nvPr/>
        </p:nvCxnSpPr>
        <p:spPr>
          <a:xfrm>
            <a:off x="1423526" y="4624305"/>
            <a:ext cx="206255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直接连接符 23"/>
          <p:cNvCxnSpPr/>
          <p:nvPr/>
        </p:nvCxnSpPr>
        <p:spPr>
          <a:xfrm flipV="1">
            <a:off x="3580041" y="3522888"/>
            <a:ext cx="1" cy="110141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接连接符 28"/>
          <p:cNvCxnSpPr/>
          <p:nvPr/>
        </p:nvCxnSpPr>
        <p:spPr>
          <a:xfrm>
            <a:off x="4084188" y="4301838"/>
            <a:ext cx="158186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接连接符 30"/>
          <p:cNvCxnSpPr/>
          <p:nvPr/>
        </p:nvCxnSpPr>
        <p:spPr>
          <a:xfrm>
            <a:off x="5659611" y="4301839"/>
            <a:ext cx="0" cy="148762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56" y="5671810"/>
            <a:ext cx="759016" cy="401892"/>
          </a:xfrm>
          <a:prstGeom prst="rect">
            <a:avLst/>
          </a:prstGeom>
        </p:spPr>
      </p:pic>
      <p:cxnSp>
        <p:nvCxnSpPr>
          <p:cNvPr id="36" name="直接连接符 35"/>
          <p:cNvCxnSpPr/>
          <p:nvPr/>
        </p:nvCxnSpPr>
        <p:spPr>
          <a:xfrm flipV="1">
            <a:off x="4084188" y="4301838"/>
            <a:ext cx="0" cy="307736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4010" r="15394" b="16146"/>
          <a:stretch/>
        </p:blipFill>
        <p:spPr>
          <a:xfrm>
            <a:off x="3064154" y="4288926"/>
            <a:ext cx="1431905" cy="799407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5656591" y="4762517"/>
            <a:ext cx="915635" cy="532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音频线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535798" y="3641217"/>
            <a:ext cx="3154462" cy="97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HDMI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线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(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视频输出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+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音频输出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)</a:t>
            </a:r>
          </a:p>
        </p:txBody>
      </p:sp>
      <p:sp>
        <p:nvSpPr>
          <p:cNvPr id="41" name="矩形 40"/>
          <p:cNvSpPr/>
          <p:nvPr/>
        </p:nvSpPr>
        <p:spPr>
          <a:xfrm>
            <a:off x="497944" y="3851433"/>
            <a:ext cx="1064715" cy="532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HDMI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线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</p:txBody>
      </p:sp>
      <p:sp>
        <p:nvSpPr>
          <p:cNvPr id="23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应用场景</a:t>
            </a:r>
          </a:p>
        </p:txBody>
      </p:sp>
    </p:spTree>
    <p:extLst>
      <p:ext uri="{BB962C8B-B14F-4D97-AF65-F5344CB8AC3E}">
        <p14:creationId xmlns:p14="http://schemas.microsoft.com/office/powerpoint/2010/main" val="16597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77" y="3206375"/>
            <a:ext cx="2070639" cy="13804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040086" y="2703438"/>
            <a:ext cx="4132970" cy="15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40" b="1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投影仪部署方案</a:t>
            </a:r>
            <a:endParaRPr lang="en-US" altLang="zh-CN" sz="2540" b="1" dirty="0"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ME40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组件：主机、麦克风、摄像机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外围设备：投影仪、音箱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1144" y="2018046"/>
            <a:ext cx="773020" cy="81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接连接符 16"/>
          <p:cNvCxnSpPr>
            <a:stCxn id="12" idx="2"/>
          </p:cNvCxnSpPr>
          <p:nvPr/>
        </p:nvCxnSpPr>
        <p:spPr>
          <a:xfrm>
            <a:off x="1427654" y="2832423"/>
            <a:ext cx="0" cy="232706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连接符 18"/>
          <p:cNvCxnSpPr/>
          <p:nvPr/>
        </p:nvCxnSpPr>
        <p:spPr>
          <a:xfrm>
            <a:off x="1417956" y="5159488"/>
            <a:ext cx="1638043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直接连接符 23"/>
          <p:cNvCxnSpPr/>
          <p:nvPr/>
        </p:nvCxnSpPr>
        <p:spPr>
          <a:xfrm flipV="1">
            <a:off x="3168170" y="4276795"/>
            <a:ext cx="1" cy="110141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接连接符 28"/>
          <p:cNvCxnSpPr/>
          <p:nvPr/>
        </p:nvCxnSpPr>
        <p:spPr>
          <a:xfrm>
            <a:off x="3672317" y="5055745"/>
            <a:ext cx="158186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接连接符 30"/>
          <p:cNvCxnSpPr/>
          <p:nvPr/>
        </p:nvCxnSpPr>
        <p:spPr>
          <a:xfrm flipH="1">
            <a:off x="5244721" y="5055745"/>
            <a:ext cx="3020" cy="94932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09" y="5871569"/>
            <a:ext cx="759016" cy="401892"/>
          </a:xfrm>
          <a:prstGeom prst="rect">
            <a:avLst/>
          </a:prstGeom>
        </p:spPr>
      </p:pic>
      <p:cxnSp>
        <p:nvCxnSpPr>
          <p:cNvPr id="36" name="直接连接符 35"/>
          <p:cNvCxnSpPr/>
          <p:nvPr/>
        </p:nvCxnSpPr>
        <p:spPr>
          <a:xfrm flipV="1">
            <a:off x="3672318" y="5055745"/>
            <a:ext cx="0" cy="307736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矩形 38"/>
          <p:cNvSpPr/>
          <p:nvPr/>
        </p:nvSpPr>
        <p:spPr>
          <a:xfrm>
            <a:off x="4731021" y="5133891"/>
            <a:ext cx="1890261" cy="532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音频线（输入）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23927" y="4395124"/>
            <a:ext cx="2184889" cy="5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HDMI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线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(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视频输出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)</a:t>
            </a:r>
          </a:p>
        </p:txBody>
      </p:sp>
      <p:sp>
        <p:nvSpPr>
          <p:cNvPr id="41" name="矩形 40"/>
          <p:cNvSpPr/>
          <p:nvPr/>
        </p:nvSpPr>
        <p:spPr>
          <a:xfrm>
            <a:off x="497944" y="3851433"/>
            <a:ext cx="1064715" cy="532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HDMI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线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9" b="9139"/>
          <a:stretch/>
        </p:blipFill>
        <p:spPr>
          <a:xfrm>
            <a:off x="3821997" y="1414077"/>
            <a:ext cx="2659920" cy="21532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70" y="5725812"/>
            <a:ext cx="1242063" cy="966923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3055999" y="5140187"/>
            <a:ext cx="0" cy="18805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连接符 29"/>
          <p:cNvCxnSpPr/>
          <p:nvPr/>
        </p:nvCxnSpPr>
        <p:spPr>
          <a:xfrm flipV="1">
            <a:off x="1793084" y="5438951"/>
            <a:ext cx="0" cy="36716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接连接符 31"/>
          <p:cNvCxnSpPr/>
          <p:nvPr/>
        </p:nvCxnSpPr>
        <p:spPr>
          <a:xfrm flipH="1">
            <a:off x="1793084" y="5438950"/>
            <a:ext cx="1035242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4010" r="15394" b="16146"/>
          <a:stretch/>
        </p:blipFill>
        <p:spPr>
          <a:xfrm>
            <a:off x="2652283" y="5042832"/>
            <a:ext cx="1431905" cy="79940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42503" y="5385872"/>
            <a:ext cx="1803985" cy="5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音频线（输出）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</p:txBody>
      </p:sp>
      <p:sp>
        <p:nvSpPr>
          <p:cNvPr id="27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应用场景</a:t>
            </a:r>
          </a:p>
        </p:txBody>
      </p:sp>
    </p:spTree>
    <p:extLst>
      <p:ext uri="{BB962C8B-B14F-4D97-AF65-F5344CB8AC3E}">
        <p14:creationId xmlns:p14="http://schemas.microsoft.com/office/powerpoint/2010/main" val="2626987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078" y="5106618"/>
            <a:ext cx="1400068" cy="131186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377184" y="2379395"/>
            <a:ext cx="4235807" cy="199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40" b="1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中大型会议室部署方案</a:t>
            </a:r>
            <a:endParaRPr lang="en-US" altLang="zh-CN" sz="2540" b="1" dirty="0"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ME40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组件：主机、摄像机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外围设备：调音台、音箱、麦克风、大屏幕、视频矩阵。。。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4944" y="2087920"/>
            <a:ext cx="773020" cy="81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接连接符 16"/>
          <p:cNvCxnSpPr/>
          <p:nvPr/>
        </p:nvCxnSpPr>
        <p:spPr>
          <a:xfrm>
            <a:off x="1481454" y="2902297"/>
            <a:ext cx="0" cy="147495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连接符 18"/>
          <p:cNvCxnSpPr/>
          <p:nvPr/>
        </p:nvCxnSpPr>
        <p:spPr>
          <a:xfrm>
            <a:off x="1492230" y="4411736"/>
            <a:ext cx="1638043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直接连接符 23"/>
          <p:cNvCxnSpPr/>
          <p:nvPr/>
        </p:nvCxnSpPr>
        <p:spPr>
          <a:xfrm flipV="1">
            <a:off x="3242443" y="3510757"/>
            <a:ext cx="1" cy="110141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接连接符 28"/>
          <p:cNvCxnSpPr/>
          <p:nvPr/>
        </p:nvCxnSpPr>
        <p:spPr>
          <a:xfrm>
            <a:off x="3746591" y="4289707"/>
            <a:ext cx="158186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接连接符 30"/>
          <p:cNvCxnSpPr/>
          <p:nvPr/>
        </p:nvCxnSpPr>
        <p:spPr>
          <a:xfrm flipH="1">
            <a:off x="5318994" y="4289707"/>
            <a:ext cx="3020" cy="94932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直接连接符 35"/>
          <p:cNvCxnSpPr/>
          <p:nvPr/>
        </p:nvCxnSpPr>
        <p:spPr>
          <a:xfrm flipV="1">
            <a:off x="3746591" y="4289707"/>
            <a:ext cx="0" cy="307736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矩形 38"/>
          <p:cNvSpPr/>
          <p:nvPr/>
        </p:nvSpPr>
        <p:spPr>
          <a:xfrm>
            <a:off x="4638356" y="4424502"/>
            <a:ext cx="846979" cy="97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音频线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98201" y="3629086"/>
            <a:ext cx="2184889" cy="5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HDMI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线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(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视频输出</a:t>
            </a: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)</a:t>
            </a:r>
          </a:p>
        </p:txBody>
      </p:sp>
      <p:sp>
        <p:nvSpPr>
          <p:cNvPr id="41" name="矩形 40"/>
          <p:cNvSpPr/>
          <p:nvPr/>
        </p:nvSpPr>
        <p:spPr>
          <a:xfrm>
            <a:off x="497944" y="3889021"/>
            <a:ext cx="1064715" cy="532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HDMI</a:t>
            </a:r>
            <a:r>
              <a:rPr lang="zh-CN" altLang="en-US" sz="190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ahoma" pitchFamily="34" charset="0"/>
              </a:rPr>
              <a:t>线</a:t>
            </a:r>
            <a:endParaRPr lang="en-US" altLang="zh-CN" sz="1905" dirty="0">
              <a:latin typeface="微软雅黑 Light" panose="020B0502040204020203" pitchFamily="34" charset="-122"/>
              <a:ea typeface="微软雅黑 Light" panose="020B0502040204020203" pitchFamily="34" charset="-122"/>
              <a:cs typeface="Tahoma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130272" y="4411736"/>
            <a:ext cx="0" cy="18805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连接符 29"/>
          <p:cNvCxnSpPr/>
          <p:nvPr/>
        </p:nvCxnSpPr>
        <p:spPr>
          <a:xfrm flipV="1">
            <a:off x="4813057" y="4468178"/>
            <a:ext cx="0" cy="88993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接连接符 31"/>
          <p:cNvCxnSpPr/>
          <p:nvPr/>
        </p:nvCxnSpPr>
        <p:spPr>
          <a:xfrm flipH="1">
            <a:off x="5485729" y="5343272"/>
            <a:ext cx="1035242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08" y="1490040"/>
            <a:ext cx="3527970" cy="2018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00" y="5076202"/>
            <a:ext cx="1242063" cy="966923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>
            <a:off x="3439094" y="4468178"/>
            <a:ext cx="1366201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8" name="组合 37"/>
          <p:cNvGrpSpPr/>
          <p:nvPr/>
        </p:nvGrpSpPr>
        <p:grpSpPr>
          <a:xfrm>
            <a:off x="2598924" y="1514094"/>
            <a:ext cx="3482161" cy="1936333"/>
            <a:chOff x="866591" y="2502021"/>
            <a:chExt cx="2813368" cy="1864826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986" y="2507674"/>
              <a:ext cx="951425" cy="65787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4411" y="2507736"/>
              <a:ext cx="951724" cy="66441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6135" y="2502021"/>
              <a:ext cx="903824" cy="670125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986" y="3166375"/>
              <a:ext cx="951425" cy="576977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4411" y="3165547"/>
              <a:ext cx="951724" cy="577805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71"/>
            <a:stretch/>
          </p:blipFill>
          <p:spPr>
            <a:xfrm>
              <a:off x="2775384" y="3172973"/>
              <a:ext cx="898180" cy="577646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6591" y="3745301"/>
              <a:ext cx="957820" cy="621546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4411" y="3750620"/>
              <a:ext cx="950972" cy="61622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5913" y="3739362"/>
              <a:ext cx="897651" cy="627484"/>
            </a:xfrm>
            <a:prstGeom prst="rect">
              <a:avLst/>
            </a:prstGeom>
          </p:spPr>
        </p:pic>
      </p:grpSp>
      <p:cxnSp>
        <p:nvCxnSpPr>
          <p:cNvPr id="51" name="直接连接符 50"/>
          <p:cNvCxnSpPr/>
          <p:nvPr/>
        </p:nvCxnSpPr>
        <p:spPr>
          <a:xfrm flipV="1">
            <a:off x="3439094" y="4443576"/>
            <a:ext cx="8592" cy="19691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4010" r="15394" b="16146"/>
          <a:stretch/>
        </p:blipFill>
        <p:spPr>
          <a:xfrm>
            <a:off x="2609783" y="4348108"/>
            <a:ext cx="1431905" cy="799407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594" y="5358110"/>
            <a:ext cx="1529015" cy="1018324"/>
          </a:xfrm>
          <a:prstGeom prst="rect">
            <a:avLst/>
          </a:prstGeom>
        </p:spPr>
      </p:pic>
      <p:sp>
        <p:nvSpPr>
          <p:cNvPr id="52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应用场景</a:t>
            </a:r>
          </a:p>
        </p:txBody>
      </p:sp>
    </p:spTree>
    <p:extLst>
      <p:ext uri="{BB962C8B-B14F-4D97-AF65-F5344CB8AC3E}">
        <p14:creationId xmlns:p14="http://schemas.microsoft.com/office/powerpoint/2010/main" val="232917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7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1853320" y="345410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产品定位</a:t>
            </a:r>
            <a:endParaRPr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26405" y="3266494"/>
            <a:ext cx="5165103" cy="1558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企业中小会议室</a:t>
            </a:r>
            <a:endParaRPr lang="en-US" altLang="zh-CN" sz="2117" dirty="0">
              <a:solidFill>
                <a:srgbClr val="63728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政府四、五级（县</a:t>
            </a:r>
            <a:r>
              <a:rPr lang="en-US" altLang="zh-CN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乡镇）单位会议室</a:t>
            </a:r>
            <a:endParaRPr lang="en-US" altLang="zh-CN" sz="2117" dirty="0">
              <a:solidFill>
                <a:srgbClr val="63728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行业专用场景应用（教育、医疗。。。）</a:t>
            </a:r>
            <a:endParaRPr lang="en-US" altLang="zh-CN" sz="2117" dirty="0">
              <a:solidFill>
                <a:srgbClr val="63728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6405" y="2534122"/>
            <a:ext cx="5061001" cy="776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964" b="1" dirty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小鱼易连</a:t>
            </a:r>
            <a:r>
              <a:rPr lang="en-US" altLang="zh-CN" sz="2964" b="1" dirty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ME40</a:t>
            </a:r>
            <a:r>
              <a:rPr lang="zh-CN" altLang="en-US" sz="2964" b="1" dirty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智能视频</a:t>
            </a:r>
            <a:r>
              <a:rPr lang="zh-CN" altLang="zh-CN" sz="2964" b="1" dirty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终端</a:t>
            </a:r>
            <a:endParaRPr lang="en-US" altLang="zh-CN" sz="2964" b="1" dirty="0">
              <a:solidFill>
                <a:srgbClr val="0070C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525" y="1601126"/>
            <a:ext cx="3890122" cy="23397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92" y="4048322"/>
            <a:ext cx="3917757" cy="23868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26405" y="4745140"/>
            <a:ext cx="2622834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单个大屏或双屏复制</a:t>
            </a:r>
            <a:endParaRPr lang="en-US" altLang="zh-CN" sz="2117" dirty="0">
              <a:solidFill>
                <a:srgbClr val="63728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58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303"/>
          <p:cNvSpPr/>
          <p:nvPr/>
        </p:nvSpPr>
        <p:spPr>
          <a:xfrm>
            <a:off x="981601" y="2642756"/>
            <a:ext cx="10227677" cy="9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5848" y="2937754"/>
            <a:ext cx="623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终端指标</a:t>
            </a:r>
          </a:p>
        </p:txBody>
      </p:sp>
    </p:spTree>
    <p:extLst>
      <p:ext uri="{BB962C8B-B14F-4D97-AF65-F5344CB8AC3E}">
        <p14:creationId xmlns:p14="http://schemas.microsoft.com/office/powerpoint/2010/main" val="148794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产品概述</a:t>
            </a:r>
            <a:endParaRPr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4010" r="15394" b="16146"/>
          <a:stretch/>
        </p:blipFill>
        <p:spPr>
          <a:xfrm>
            <a:off x="838123" y="2874825"/>
            <a:ext cx="3252715" cy="1815933"/>
          </a:xfrm>
          <a:prstGeom prst="rect">
            <a:avLst/>
          </a:prstGeom>
        </p:spPr>
      </p:pic>
      <p:sp>
        <p:nvSpPr>
          <p:cNvPr id="7" name="Shape 1280"/>
          <p:cNvSpPr/>
          <p:nvPr/>
        </p:nvSpPr>
        <p:spPr>
          <a:xfrm>
            <a:off x="1895754" y="4731769"/>
            <a:ext cx="1488654" cy="566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1" tIns="48391" rIns="48391" bIns="48391" numCol="1" anchor="t">
            <a:spAutoFit/>
          </a:bodyPr>
          <a:lstStyle/>
          <a:p>
            <a:pPr algn="ctr">
              <a:lnSpc>
                <a:spcPct val="120000"/>
              </a:lnSpc>
              <a:defRPr sz="3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2540" b="1" dirty="0">
                <a:solidFill>
                  <a:srgbClr val="0070C0"/>
                </a:solidFill>
                <a:sym typeface="微软雅黑"/>
              </a:rPr>
              <a:t>ME40</a:t>
            </a:r>
            <a:endParaRPr lang="zh-CN" altLang="en-US" sz="2540" b="1" dirty="0">
              <a:solidFill>
                <a:srgbClr val="0070C0"/>
              </a:solidFill>
              <a:sym typeface="微软雅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38" y="4176117"/>
            <a:ext cx="971956" cy="51464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3629" y="2391480"/>
            <a:ext cx="1110947" cy="117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878381" y="2469022"/>
            <a:ext cx="7313620" cy="302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709" indent="-38070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由主机、摄像头、全向麦克风、及相关线缆配件组成</a:t>
            </a:r>
            <a:endParaRPr lang="en-US" altLang="zh-CN" sz="2117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709" indent="-38070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连接电视屏幕或投影仪作为视频输出</a:t>
            </a:r>
            <a:endParaRPr lang="en-US" altLang="zh-CN" sz="2117" dirty="0">
              <a:solidFill>
                <a:srgbClr val="63728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80709" indent="-38070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支持与调音台系统对接，外接麦克风、音箱</a:t>
            </a:r>
            <a:endParaRPr lang="en-US" altLang="zh-CN" sz="2117" dirty="0">
              <a:solidFill>
                <a:srgbClr val="63728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80709" indent="-38070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摄像机云台及镜头可控制</a:t>
            </a:r>
            <a:endParaRPr lang="en-US" altLang="zh-CN" sz="2117" dirty="0">
              <a:solidFill>
                <a:srgbClr val="63728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80709" indent="-38070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使用遥控器操作</a:t>
            </a:r>
            <a:endParaRPr lang="en-US" altLang="zh-CN" sz="2117" dirty="0">
              <a:solidFill>
                <a:srgbClr val="63728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80709" indent="-38070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支持有线、无线</a:t>
            </a:r>
            <a:r>
              <a:rPr lang="en-US" altLang="zh-CN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WIFI</a:t>
            </a:r>
            <a:r>
              <a:rPr lang="zh-CN" altLang="en-US" sz="2117" dirty="0">
                <a:solidFill>
                  <a:srgbClr val="63728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网络连接</a:t>
            </a:r>
            <a:endParaRPr lang="en-US" altLang="zh-CN" sz="2117" dirty="0">
              <a:solidFill>
                <a:srgbClr val="63728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63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948"/>
          <a:stretch/>
        </p:blipFill>
        <p:spPr>
          <a:xfrm>
            <a:off x="229487" y="1686886"/>
            <a:ext cx="8032011" cy="4728575"/>
          </a:xfrm>
          <a:prstGeom prst="rect">
            <a:avLst/>
          </a:prstGeom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8519533" y="1397987"/>
            <a:ext cx="3155704" cy="4929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视频输入：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HDMI*1</a:t>
            </a: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视频输出：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HDMI*1</a:t>
            </a: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音频输入：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XLR(</a:t>
            </a: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卡侬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*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                 6.35mm*2</a:t>
            </a:r>
          </a:p>
          <a:p>
            <a:pPr>
              <a:lnSpc>
                <a:spcPct val="150000"/>
              </a:lnSpc>
            </a:pP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                 RCA(</a:t>
            </a: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莲花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*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音频输出：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HDMI*1</a:t>
            </a:r>
          </a:p>
          <a:p>
            <a:pPr>
              <a:lnSpc>
                <a:spcPct val="150000"/>
              </a:lnSpc>
            </a:pP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                 RCA(</a:t>
            </a: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莲花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*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网       络：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RJ45(</a:t>
            </a: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有线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                 5G </a:t>
            </a:r>
            <a:r>
              <a:rPr lang="en-US" altLang="zh-CN" sz="1905" dirty="0" err="1">
                <a:latin typeface="Microsoft YaHei" charset="-122"/>
                <a:ea typeface="Microsoft YaHei" charset="-122"/>
                <a:cs typeface="Microsoft YaHei" charset="-122"/>
              </a:rPr>
              <a:t>WiFi</a:t>
            </a:r>
            <a:endParaRPr lang="en-US" altLang="zh-CN" sz="1905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控       制：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RS-232</a:t>
            </a:r>
          </a:p>
          <a:p>
            <a:pPr>
              <a:lnSpc>
                <a:spcPct val="150000"/>
              </a:lnSpc>
            </a:pP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扩       展：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USB2.0*2</a:t>
            </a:r>
          </a:p>
        </p:txBody>
      </p:sp>
      <p:sp>
        <p:nvSpPr>
          <p:cNvPr id="8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背板接口说明</a:t>
            </a:r>
            <a:endParaRPr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16" y="1927529"/>
            <a:ext cx="9403063" cy="18229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161473"/>
              </p:ext>
            </p:extLst>
          </p:nvPr>
        </p:nvGraphicFramePr>
        <p:xfrm>
          <a:off x="1484634" y="3750440"/>
          <a:ext cx="7752058" cy="283772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05623">
                  <a:extLst>
                    <a:ext uri="{9D8B030D-6E8A-4147-A177-3AD203B41FA5}">
                      <a16:colId xmlns:a16="http://schemas.microsoft.com/office/drawing/2014/main" val="1800855755"/>
                    </a:ext>
                  </a:extLst>
                </a:gridCol>
                <a:gridCol w="1679916">
                  <a:extLst>
                    <a:ext uri="{9D8B030D-6E8A-4147-A177-3AD203B41FA5}">
                      <a16:colId xmlns:a16="http://schemas.microsoft.com/office/drawing/2014/main" val="1656805977"/>
                    </a:ext>
                  </a:extLst>
                </a:gridCol>
                <a:gridCol w="5166519">
                  <a:extLst>
                    <a:ext uri="{9D8B030D-6E8A-4147-A177-3AD203B41FA5}">
                      <a16:colId xmlns:a16="http://schemas.microsoft.com/office/drawing/2014/main" val="2386662309"/>
                    </a:ext>
                  </a:extLst>
                </a:gridCol>
              </a:tblGrid>
              <a:tr h="431127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  <a:endParaRPr lang="zh-CN" sz="13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sz="13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功能</a:t>
                      </a:r>
                      <a:endParaRPr lang="zh-CN" sz="13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extLst>
                  <a:ext uri="{0D108BD9-81ED-4DB2-BD59-A6C34878D82A}">
                    <a16:rowId xmlns:a16="http://schemas.microsoft.com/office/drawing/2014/main" val="257689121"/>
                  </a:ext>
                </a:extLst>
              </a:tr>
              <a:tr h="431127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3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Logo铭牌</a:t>
                      </a:r>
                      <a:endParaRPr lang="zh-CN" sz="13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zh-CN" sz="17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小鱼易连的品牌标识</a:t>
                      </a:r>
                      <a:endParaRPr lang="zh-CN" sz="13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extLst>
                  <a:ext uri="{0D108BD9-81ED-4DB2-BD59-A6C34878D82A}">
                    <a16:rowId xmlns:a16="http://schemas.microsoft.com/office/drawing/2014/main" val="4214171151"/>
                  </a:ext>
                </a:extLst>
              </a:tr>
              <a:tr h="431127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3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红外接收器</a:t>
                      </a:r>
                      <a:endParaRPr lang="zh-CN" sz="13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7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接收终端遥控器的信号</a:t>
                      </a:r>
                      <a:endParaRPr lang="zh-CN" sz="13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extLst>
                  <a:ext uri="{0D108BD9-81ED-4DB2-BD59-A6C34878D82A}">
                    <a16:rowId xmlns:a16="http://schemas.microsoft.com/office/drawing/2014/main" val="3799344956"/>
                  </a:ext>
                </a:extLst>
              </a:tr>
              <a:tr h="1113214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3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LED状态指示灯</a:t>
                      </a:r>
                      <a:endParaRPr lang="zh-CN" sz="13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未加电</a:t>
                      </a:r>
                      <a:r>
                        <a:rPr lang="en-US" altLang="zh-CN" sz="1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关机：指示灯灭</a:t>
                      </a:r>
                      <a:endParaRPr lang="en-US" altLang="zh-CN" sz="1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运行状态：指示灯蓝色，屏幕输出界面或视频</a:t>
                      </a:r>
                      <a:endParaRPr lang="en-US" altLang="zh-CN" sz="1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待机状态：指示灯红色，屏幕无输出</a:t>
                      </a:r>
                    </a:p>
                  </a:txBody>
                  <a:tcPr marL="72587" marR="72587" marT="0" marB="0" anchor="ctr"/>
                </a:tc>
                <a:extLst>
                  <a:ext uri="{0D108BD9-81ED-4DB2-BD59-A6C34878D82A}">
                    <a16:rowId xmlns:a16="http://schemas.microsoft.com/office/drawing/2014/main" val="2416051976"/>
                  </a:ext>
                </a:extLst>
              </a:tr>
              <a:tr h="431127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3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7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开关按钮</a:t>
                      </a:r>
                      <a:endParaRPr lang="zh-CN" sz="13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用于打开和关闭终端</a:t>
                      </a:r>
                      <a:endParaRPr lang="zh-CN" sz="13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587" marR="72587" marT="0" marB="0" anchor="ctr"/>
                </a:tc>
                <a:extLst>
                  <a:ext uri="{0D108BD9-81ED-4DB2-BD59-A6C34878D82A}">
                    <a16:rowId xmlns:a16="http://schemas.microsoft.com/office/drawing/2014/main" val="1349827394"/>
                  </a:ext>
                </a:extLst>
              </a:tr>
            </a:tbl>
          </a:graphicData>
        </a:graphic>
      </p:graphicFrame>
      <p:sp>
        <p:nvSpPr>
          <p:cNvPr id="8" name="Shape 120"/>
          <p:cNvSpPr/>
          <p:nvPr/>
        </p:nvSpPr>
        <p:spPr>
          <a:xfrm>
            <a:off x="1801123" y="349681"/>
            <a:ext cx="6918215" cy="762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前板接口说明</a:t>
            </a:r>
            <a:endParaRPr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75048" y="1603389"/>
            <a:ext cx="8262466" cy="4929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接   口：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HDMI</a:t>
            </a:r>
          </a:p>
          <a:p>
            <a:pPr>
              <a:lnSpc>
                <a:spcPct val="150000"/>
              </a:lnSpc>
            </a:pP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感光元件：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1/2.7'' CMOS</a:t>
            </a:r>
          </a:p>
          <a:p>
            <a:pPr>
              <a:lnSpc>
                <a:spcPct val="150000"/>
              </a:lnSpc>
            </a:pP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像素：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207</a:t>
            </a: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万</a:t>
            </a:r>
            <a:endParaRPr lang="en-US" altLang="zh-CN" sz="1905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分辨率：</a:t>
            </a:r>
            <a:r>
              <a:rPr lang="nn-NO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1080p/60, 1080p/50, 1080i/60, 1080i/50,   </a:t>
            </a:r>
          </a:p>
          <a:p>
            <a:pPr>
              <a:lnSpc>
                <a:spcPct val="150000"/>
              </a:lnSpc>
            </a:pPr>
            <a:r>
              <a:rPr lang="nn-NO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             </a:t>
            </a:r>
            <a:r>
              <a:rPr lang="nn-NO" altLang="zh-CN" sz="1905" b="1" dirty="0">
                <a:latin typeface="Microsoft YaHei" charset="-122"/>
                <a:ea typeface="Microsoft YaHei" charset="-122"/>
                <a:cs typeface="Microsoft YaHei" charset="-122"/>
              </a:rPr>
              <a:t>1080p/30, </a:t>
            </a:r>
            <a:r>
              <a:rPr lang="nn-NO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1080p/25, 720p/60, 720p/50, 720p/30, 720p/25</a:t>
            </a:r>
            <a:endParaRPr lang="en-US" altLang="zh-CN" sz="1905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光学变焦：</a:t>
            </a:r>
            <a:r>
              <a:rPr lang="en-US" altLang="zh-CN" sz="1905" b="1" dirty="0">
                <a:latin typeface="Microsoft YaHei" charset="-122"/>
                <a:ea typeface="Microsoft YaHei" charset="-122"/>
                <a:cs typeface="Microsoft YaHei" charset="-122"/>
              </a:rPr>
              <a:t>12x</a:t>
            </a: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 f3.5mm ~ 42.3mm, F1.8 ~ F2.8</a:t>
            </a:r>
          </a:p>
          <a:p>
            <a:pPr>
              <a:lnSpc>
                <a:spcPct val="150000"/>
              </a:lnSpc>
            </a:pP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数字变焦：</a:t>
            </a:r>
            <a:r>
              <a:rPr lang="en-US" altLang="zh-CN" sz="1905" b="1" dirty="0">
                <a:latin typeface="Microsoft YaHei" charset="-122"/>
                <a:ea typeface="Microsoft YaHei" charset="-122"/>
                <a:cs typeface="Microsoft YaHei" charset="-122"/>
              </a:rPr>
              <a:t>16x</a:t>
            </a:r>
          </a:p>
          <a:p>
            <a:pPr>
              <a:lnSpc>
                <a:spcPct val="150000"/>
              </a:lnSpc>
            </a:pP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水平旋转：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±170°</a:t>
            </a:r>
          </a:p>
          <a:p>
            <a:pPr>
              <a:lnSpc>
                <a:spcPct val="150000"/>
              </a:lnSpc>
            </a:pP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垂直角度：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-25° ~ +25°</a:t>
            </a:r>
          </a:p>
          <a:p>
            <a:pPr>
              <a:lnSpc>
                <a:spcPct val="150000"/>
              </a:lnSpc>
            </a:pP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安装方式：</a:t>
            </a: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正装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1905" dirty="0">
                <a:latin typeface="Microsoft YaHei" charset="-122"/>
                <a:ea typeface="Microsoft YaHei" charset="-122"/>
                <a:cs typeface="Microsoft YaHei" charset="-122"/>
              </a:rPr>
              <a:t>吊装</a:t>
            </a:r>
            <a:endParaRPr lang="en-US" altLang="zh-CN" sz="1905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905" b="1" dirty="0">
                <a:latin typeface="Microsoft YaHei" charset="-122"/>
                <a:ea typeface="Microsoft YaHei" charset="-122"/>
                <a:cs typeface="Microsoft YaHei" charset="-122"/>
              </a:rPr>
              <a:t>控制协议：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VISCA/</a:t>
            </a:r>
            <a:r>
              <a:rPr lang="en-US" altLang="zh-CN" sz="1905" dirty="0" err="1">
                <a:latin typeface="Microsoft YaHei" charset="-122"/>
                <a:ea typeface="Microsoft YaHei" charset="-122"/>
                <a:cs typeface="Microsoft YaHei" charset="-122"/>
              </a:rPr>
              <a:t>Pelco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-D/</a:t>
            </a:r>
            <a:r>
              <a:rPr lang="en-US" altLang="zh-CN" sz="1905" dirty="0" err="1">
                <a:latin typeface="Microsoft YaHei" charset="-122"/>
                <a:ea typeface="Microsoft YaHei" charset="-122"/>
                <a:cs typeface="Microsoft YaHei" charset="-122"/>
              </a:rPr>
              <a:t>Pelco</a:t>
            </a:r>
            <a:r>
              <a:rPr lang="en-US" altLang="zh-CN" sz="1905" dirty="0">
                <a:latin typeface="Microsoft YaHei" charset="-122"/>
                <a:ea typeface="Microsoft YaHei" charset="-122"/>
                <a:cs typeface="Microsoft YaHei" charset="-122"/>
              </a:rPr>
              <a:t>-P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614" y="2785003"/>
            <a:ext cx="2325912" cy="242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摄像机指标</a:t>
            </a:r>
            <a:endParaRPr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pic>
        <p:nvPicPr>
          <p:cNvPr id="6" name="图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3322"/>
          <a:stretch/>
        </p:blipFill>
        <p:spPr>
          <a:xfrm>
            <a:off x="3439094" y="1363744"/>
            <a:ext cx="5131299" cy="5389636"/>
          </a:xfrm>
          <a:prstGeom prst="rect">
            <a:avLst/>
          </a:prstGeom>
        </p:spPr>
      </p:pic>
      <p:sp>
        <p:nvSpPr>
          <p:cNvPr id="7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遥控器</a:t>
            </a:r>
          </a:p>
        </p:txBody>
      </p:sp>
    </p:spTree>
    <p:extLst>
      <p:ext uri="{BB962C8B-B14F-4D97-AF65-F5344CB8AC3E}">
        <p14:creationId xmlns:p14="http://schemas.microsoft.com/office/powerpoint/2010/main" val="31330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791</Words>
  <Application>Microsoft Office PowerPoint</Application>
  <PresentationFormat>宽屏</PresentationFormat>
  <Paragraphs>156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等线</vt:lpstr>
      <vt:lpstr>等线 Light</vt:lpstr>
      <vt:lpstr>Microsoft YaHei</vt:lpstr>
      <vt:lpstr>Microsoft YaHei</vt:lpstr>
      <vt:lpstr>微软雅黑 Light</vt:lpstr>
      <vt:lpstr>Arial</vt:lpstr>
      <vt:lpstr>Tahoma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 haijie</dc:creator>
  <cp:lastModifiedBy>Ru haijie</cp:lastModifiedBy>
  <cp:revision>177</cp:revision>
  <dcterms:created xsi:type="dcterms:W3CDTF">2017-07-31T03:56:08Z</dcterms:created>
  <dcterms:modified xsi:type="dcterms:W3CDTF">2017-10-30T03:18:18Z</dcterms:modified>
</cp:coreProperties>
</file>